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1" r:id="rId3"/>
    <p:sldId id="272"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56" r:id="rId18"/>
    <p:sldId id="257" r:id="rId19"/>
    <p:sldId id="258" r:id="rId20"/>
    <p:sldId id="259" r:id="rId21"/>
    <p:sldId id="260" r:id="rId22"/>
    <p:sldId id="261" r:id="rId23"/>
    <p:sldId id="262" r:id="rId24"/>
    <p:sldId id="263" r:id="rId25"/>
    <p:sldId id="264" r:id="rId26"/>
    <p:sldId id="265" r:id="rId27"/>
    <p:sldId id="266" r:id="rId28"/>
    <p:sldId id="267" r:id="rId29"/>
    <p:sldId id="268"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FD1E93-D113-4068-8877-B32386A984F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ru-RU"/>
        </a:p>
      </dgm:t>
    </dgm:pt>
    <dgm:pt modelId="{AD80553B-8E1E-4344-A23C-FDD73078C1F4}">
      <dgm:prSet phldrT="[Текст]"/>
      <dgm:spPr/>
      <dgm:t>
        <a:bodyPr/>
        <a:lstStyle/>
        <a:p>
          <a:r>
            <a:rPr lang="kk-KZ" dirty="0" smtClean="0"/>
            <a:t>Бюджет кірісі</a:t>
          </a:r>
          <a:endParaRPr lang="ru-RU" dirty="0"/>
        </a:p>
      </dgm:t>
    </dgm:pt>
    <dgm:pt modelId="{DD9648B0-08BC-461B-9CB5-16163DF5FE91}" type="parTrans" cxnId="{FFEBAF1A-270B-401B-9697-3CEC327D347A}">
      <dgm:prSet/>
      <dgm:spPr/>
      <dgm:t>
        <a:bodyPr/>
        <a:lstStyle/>
        <a:p>
          <a:endParaRPr lang="ru-RU"/>
        </a:p>
      </dgm:t>
    </dgm:pt>
    <dgm:pt modelId="{731DBAD5-1DDA-4AC3-8586-E8E486EDD3C6}" type="sibTrans" cxnId="{FFEBAF1A-270B-401B-9697-3CEC327D347A}">
      <dgm:prSet/>
      <dgm:spPr/>
      <dgm:t>
        <a:bodyPr/>
        <a:lstStyle/>
        <a:p>
          <a:endParaRPr lang="ru-RU"/>
        </a:p>
      </dgm:t>
    </dgm:pt>
    <dgm:pt modelId="{2DB1058F-344E-43F9-A749-47831E95AAC8}">
      <dgm:prSet phldrT="[Текст]" custT="1"/>
      <dgm:spPr/>
      <dgm:t>
        <a:bodyPr/>
        <a:lstStyle/>
        <a:p>
          <a:r>
            <a:rPr lang="kk-KZ" sz="1800" b="1" i="1" u="none" dirty="0" smtClean="0"/>
            <a:t>Реттелетін </a:t>
          </a:r>
          <a:r>
            <a:rPr lang="kk-KZ" sz="1800" b="1" i="1" dirty="0" smtClean="0"/>
            <a:t>салықтар:</a:t>
          </a:r>
        </a:p>
        <a:p>
          <a:r>
            <a:rPr lang="kk-KZ" sz="1800" b="0" i="0" dirty="0" smtClean="0"/>
            <a:t>қалыпты мөлшер бойынша бюджеттің әр деңгейі арасындағы бөлінетін салықтар</a:t>
          </a:r>
          <a:endParaRPr lang="ru-RU" b="0" i="0" dirty="0"/>
        </a:p>
      </dgm:t>
    </dgm:pt>
    <dgm:pt modelId="{33D8FB2B-B441-46EB-A694-7AD6B34331CD}" type="parTrans" cxnId="{0EBC8B42-9FC7-42CE-9342-A92B4B2350BF}">
      <dgm:prSet/>
      <dgm:spPr/>
      <dgm:t>
        <a:bodyPr/>
        <a:lstStyle/>
        <a:p>
          <a:endParaRPr lang="ru-RU"/>
        </a:p>
      </dgm:t>
    </dgm:pt>
    <dgm:pt modelId="{D4D283AB-A1CE-4E3E-A011-357DE9804054}" type="sibTrans" cxnId="{0EBC8B42-9FC7-42CE-9342-A92B4B2350BF}">
      <dgm:prSet/>
      <dgm:spPr/>
      <dgm:t>
        <a:bodyPr/>
        <a:lstStyle/>
        <a:p>
          <a:endParaRPr lang="ru-RU"/>
        </a:p>
      </dgm:t>
    </dgm:pt>
    <dgm:pt modelId="{12B722D2-A7B8-47DC-92A3-1CC5AF6CF440}">
      <dgm:prSet phldrT="[Текст]" custT="1"/>
      <dgm:spPr/>
      <dgm:t>
        <a:bodyPr/>
        <a:lstStyle/>
        <a:p>
          <a:r>
            <a:rPr lang="kk-KZ" sz="1800" b="1" i="1" dirty="0" smtClean="0"/>
            <a:t>Бекітілетін салықтар</a:t>
          </a:r>
        </a:p>
        <a:p>
          <a:r>
            <a:rPr lang="kk-KZ" sz="1800" b="0" i="0" dirty="0" smtClean="0"/>
            <a:t>тек бір бюджетке түсетін салықтар</a:t>
          </a:r>
          <a:endParaRPr lang="ru-RU" b="0" i="0" dirty="0"/>
        </a:p>
      </dgm:t>
    </dgm:pt>
    <dgm:pt modelId="{A922AC1F-B6F2-466F-958D-FC1C6C4DDFA3}" type="parTrans" cxnId="{E9F0F581-F55A-481B-A3BB-05CB5A377F36}">
      <dgm:prSet/>
      <dgm:spPr/>
      <dgm:t>
        <a:bodyPr/>
        <a:lstStyle/>
        <a:p>
          <a:endParaRPr lang="ru-RU"/>
        </a:p>
      </dgm:t>
    </dgm:pt>
    <dgm:pt modelId="{AA981BFE-A94D-479F-8446-0C7BDF9AC89B}" type="sibTrans" cxnId="{E9F0F581-F55A-481B-A3BB-05CB5A377F36}">
      <dgm:prSet/>
      <dgm:spPr/>
      <dgm:t>
        <a:bodyPr/>
        <a:lstStyle/>
        <a:p>
          <a:endParaRPr lang="ru-RU"/>
        </a:p>
      </dgm:t>
    </dgm:pt>
    <dgm:pt modelId="{EB5BA93B-211D-4C9C-B133-1739A5AF0BC4}" type="pres">
      <dgm:prSet presAssocID="{98FD1E93-D113-4068-8877-B32386A984F5}" presName="hierChild1" presStyleCnt="0">
        <dgm:presLayoutVars>
          <dgm:chPref val="1"/>
          <dgm:dir/>
          <dgm:animOne val="branch"/>
          <dgm:animLvl val="lvl"/>
          <dgm:resizeHandles/>
        </dgm:presLayoutVars>
      </dgm:prSet>
      <dgm:spPr/>
      <dgm:t>
        <a:bodyPr/>
        <a:lstStyle/>
        <a:p>
          <a:endParaRPr lang="ru-RU"/>
        </a:p>
      </dgm:t>
    </dgm:pt>
    <dgm:pt modelId="{1F45085E-F9F9-40FA-B1D7-1DD48004355D}" type="pres">
      <dgm:prSet presAssocID="{AD80553B-8E1E-4344-A23C-FDD73078C1F4}" presName="hierRoot1" presStyleCnt="0"/>
      <dgm:spPr/>
    </dgm:pt>
    <dgm:pt modelId="{0EC6EC2F-7D58-4F60-8674-9B5AD0EBB990}" type="pres">
      <dgm:prSet presAssocID="{AD80553B-8E1E-4344-A23C-FDD73078C1F4}" presName="composite" presStyleCnt="0"/>
      <dgm:spPr/>
    </dgm:pt>
    <dgm:pt modelId="{8B0D7068-A344-476A-A275-93C4C95659DB}" type="pres">
      <dgm:prSet presAssocID="{AD80553B-8E1E-4344-A23C-FDD73078C1F4}" presName="background" presStyleLbl="node0" presStyleIdx="0" presStyleCnt="1"/>
      <dgm:spPr/>
    </dgm:pt>
    <dgm:pt modelId="{B757E7F2-6F49-4029-9328-2399EA8C9FA7}" type="pres">
      <dgm:prSet presAssocID="{AD80553B-8E1E-4344-A23C-FDD73078C1F4}" presName="text" presStyleLbl="fgAcc0" presStyleIdx="0" presStyleCnt="1" custScaleY="65781" custLinFactNeighborX="-7307" custLinFactNeighborY="-12784">
        <dgm:presLayoutVars>
          <dgm:chPref val="3"/>
        </dgm:presLayoutVars>
      </dgm:prSet>
      <dgm:spPr/>
      <dgm:t>
        <a:bodyPr/>
        <a:lstStyle/>
        <a:p>
          <a:endParaRPr lang="ru-RU"/>
        </a:p>
      </dgm:t>
    </dgm:pt>
    <dgm:pt modelId="{DDEF3395-8BAE-4FD2-839A-B2E893A8710E}" type="pres">
      <dgm:prSet presAssocID="{AD80553B-8E1E-4344-A23C-FDD73078C1F4}" presName="hierChild2" presStyleCnt="0"/>
      <dgm:spPr/>
    </dgm:pt>
    <dgm:pt modelId="{7E266B1E-D02F-46B0-8FF0-F238FC67EA35}" type="pres">
      <dgm:prSet presAssocID="{33D8FB2B-B441-46EB-A694-7AD6B34331CD}" presName="Name10" presStyleLbl="parChTrans1D2" presStyleIdx="0" presStyleCnt="2"/>
      <dgm:spPr/>
      <dgm:t>
        <a:bodyPr/>
        <a:lstStyle/>
        <a:p>
          <a:endParaRPr lang="ru-RU"/>
        </a:p>
      </dgm:t>
    </dgm:pt>
    <dgm:pt modelId="{F95C0CB4-F389-4320-B481-56F6156D342B}" type="pres">
      <dgm:prSet presAssocID="{2DB1058F-344E-43F9-A749-47831E95AAC8}" presName="hierRoot2" presStyleCnt="0"/>
      <dgm:spPr/>
    </dgm:pt>
    <dgm:pt modelId="{42F54F5C-33F6-4153-B0ED-4015B338E582}" type="pres">
      <dgm:prSet presAssocID="{2DB1058F-344E-43F9-A749-47831E95AAC8}" presName="composite2" presStyleCnt="0"/>
      <dgm:spPr/>
    </dgm:pt>
    <dgm:pt modelId="{1D115EB5-0A78-4CD1-9B45-20481D2FAA85}" type="pres">
      <dgm:prSet presAssocID="{2DB1058F-344E-43F9-A749-47831E95AAC8}" presName="background2" presStyleLbl="node2" presStyleIdx="0" presStyleCnt="2"/>
      <dgm:spPr/>
    </dgm:pt>
    <dgm:pt modelId="{0145B2C1-81F2-44E8-AA6E-97768DADE032}" type="pres">
      <dgm:prSet presAssocID="{2DB1058F-344E-43F9-A749-47831E95AAC8}" presName="text2" presStyleLbl="fgAcc2" presStyleIdx="0" presStyleCnt="2">
        <dgm:presLayoutVars>
          <dgm:chPref val="3"/>
        </dgm:presLayoutVars>
      </dgm:prSet>
      <dgm:spPr/>
      <dgm:t>
        <a:bodyPr/>
        <a:lstStyle/>
        <a:p>
          <a:endParaRPr lang="ru-RU"/>
        </a:p>
      </dgm:t>
    </dgm:pt>
    <dgm:pt modelId="{E9A67F46-D942-403F-B900-8F5C07AE7018}" type="pres">
      <dgm:prSet presAssocID="{2DB1058F-344E-43F9-A749-47831E95AAC8}" presName="hierChild3" presStyleCnt="0"/>
      <dgm:spPr/>
    </dgm:pt>
    <dgm:pt modelId="{39E4D1BF-B629-439C-96A9-0D09F06D7DCA}" type="pres">
      <dgm:prSet presAssocID="{A922AC1F-B6F2-466F-958D-FC1C6C4DDFA3}" presName="Name10" presStyleLbl="parChTrans1D2" presStyleIdx="1" presStyleCnt="2"/>
      <dgm:spPr/>
      <dgm:t>
        <a:bodyPr/>
        <a:lstStyle/>
        <a:p>
          <a:endParaRPr lang="ru-RU"/>
        </a:p>
      </dgm:t>
    </dgm:pt>
    <dgm:pt modelId="{1A7B5F1F-7157-4098-9057-23760607BC0C}" type="pres">
      <dgm:prSet presAssocID="{12B722D2-A7B8-47DC-92A3-1CC5AF6CF440}" presName="hierRoot2" presStyleCnt="0"/>
      <dgm:spPr/>
    </dgm:pt>
    <dgm:pt modelId="{6E180382-C249-4AD1-ACED-A6ECFFD1C57A}" type="pres">
      <dgm:prSet presAssocID="{12B722D2-A7B8-47DC-92A3-1CC5AF6CF440}" presName="composite2" presStyleCnt="0"/>
      <dgm:spPr/>
    </dgm:pt>
    <dgm:pt modelId="{841BF32C-1BDF-4B46-B360-1FE4524291C5}" type="pres">
      <dgm:prSet presAssocID="{12B722D2-A7B8-47DC-92A3-1CC5AF6CF440}" presName="background2" presStyleLbl="node2" presStyleIdx="1" presStyleCnt="2"/>
      <dgm:spPr/>
    </dgm:pt>
    <dgm:pt modelId="{396FB408-407E-450F-91B1-C75D9EF0A355}" type="pres">
      <dgm:prSet presAssocID="{12B722D2-A7B8-47DC-92A3-1CC5AF6CF440}" presName="text2" presStyleLbl="fgAcc2" presStyleIdx="1" presStyleCnt="2">
        <dgm:presLayoutVars>
          <dgm:chPref val="3"/>
        </dgm:presLayoutVars>
      </dgm:prSet>
      <dgm:spPr/>
      <dgm:t>
        <a:bodyPr/>
        <a:lstStyle/>
        <a:p>
          <a:endParaRPr lang="ru-RU"/>
        </a:p>
      </dgm:t>
    </dgm:pt>
    <dgm:pt modelId="{5481C1C1-E331-4A09-A68C-BADFEB3F558F}" type="pres">
      <dgm:prSet presAssocID="{12B722D2-A7B8-47DC-92A3-1CC5AF6CF440}" presName="hierChild3" presStyleCnt="0"/>
      <dgm:spPr/>
    </dgm:pt>
  </dgm:ptLst>
  <dgm:cxnLst>
    <dgm:cxn modelId="{D3306C52-138C-4523-AC0B-613E6F9A9360}" type="presOf" srcId="{2DB1058F-344E-43F9-A749-47831E95AAC8}" destId="{0145B2C1-81F2-44E8-AA6E-97768DADE032}" srcOrd="0" destOrd="0" presId="urn:microsoft.com/office/officeart/2005/8/layout/hierarchy1"/>
    <dgm:cxn modelId="{94904414-D274-4A99-8E1C-6849D80EE9E4}" type="presOf" srcId="{33D8FB2B-B441-46EB-A694-7AD6B34331CD}" destId="{7E266B1E-D02F-46B0-8FF0-F238FC67EA35}" srcOrd="0" destOrd="0" presId="urn:microsoft.com/office/officeart/2005/8/layout/hierarchy1"/>
    <dgm:cxn modelId="{4A49E0F7-C217-4E34-B13E-21468919149A}" type="presOf" srcId="{12B722D2-A7B8-47DC-92A3-1CC5AF6CF440}" destId="{396FB408-407E-450F-91B1-C75D9EF0A355}" srcOrd="0" destOrd="0" presId="urn:microsoft.com/office/officeart/2005/8/layout/hierarchy1"/>
    <dgm:cxn modelId="{AE36F026-B097-4FB1-88BB-6552DE284F3B}" type="presOf" srcId="{A922AC1F-B6F2-466F-958D-FC1C6C4DDFA3}" destId="{39E4D1BF-B629-439C-96A9-0D09F06D7DCA}" srcOrd="0" destOrd="0" presId="urn:microsoft.com/office/officeart/2005/8/layout/hierarchy1"/>
    <dgm:cxn modelId="{30A4FFD8-262A-4916-9BEC-EED3201C223E}" type="presOf" srcId="{AD80553B-8E1E-4344-A23C-FDD73078C1F4}" destId="{B757E7F2-6F49-4029-9328-2399EA8C9FA7}" srcOrd="0" destOrd="0" presId="urn:microsoft.com/office/officeart/2005/8/layout/hierarchy1"/>
    <dgm:cxn modelId="{E9F0F581-F55A-481B-A3BB-05CB5A377F36}" srcId="{AD80553B-8E1E-4344-A23C-FDD73078C1F4}" destId="{12B722D2-A7B8-47DC-92A3-1CC5AF6CF440}" srcOrd="1" destOrd="0" parTransId="{A922AC1F-B6F2-466F-958D-FC1C6C4DDFA3}" sibTransId="{AA981BFE-A94D-479F-8446-0C7BDF9AC89B}"/>
    <dgm:cxn modelId="{0F6676BF-2F56-4051-B06B-EBAC42B6995B}" type="presOf" srcId="{98FD1E93-D113-4068-8877-B32386A984F5}" destId="{EB5BA93B-211D-4C9C-B133-1739A5AF0BC4}" srcOrd="0" destOrd="0" presId="urn:microsoft.com/office/officeart/2005/8/layout/hierarchy1"/>
    <dgm:cxn modelId="{FFEBAF1A-270B-401B-9697-3CEC327D347A}" srcId="{98FD1E93-D113-4068-8877-B32386A984F5}" destId="{AD80553B-8E1E-4344-A23C-FDD73078C1F4}" srcOrd="0" destOrd="0" parTransId="{DD9648B0-08BC-461B-9CB5-16163DF5FE91}" sibTransId="{731DBAD5-1DDA-4AC3-8586-E8E486EDD3C6}"/>
    <dgm:cxn modelId="{0EBC8B42-9FC7-42CE-9342-A92B4B2350BF}" srcId="{AD80553B-8E1E-4344-A23C-FDD73078C1F4}" destId="{2DB1058F-344E-43F9-A749-47831E95AAC8}" srcOrd="0" destOrd="0" parTransId="{33D8FB2B-B441-46EB-A694-7AD6B34331CD}" sibTransId="{D4D283AB-A1CE-4E3E-A011-357DE9804054}"/>
    <dgm:cxn modelId="{DFD876B8-594A-462B-8C7D-83FB0E8CE892}" type="presParOf" srcId="{EB5BA93B-211D-4C9C-B133-1739A5AF0BC4}" destId="{1F45085E-F9F9-40FA-B1D7-1DD48004355D}" srcOrd="0" destOrd="0" presId="urn:microsoft.com/office/officeart/2005/8/layout/hierarchy1"/>
    <dgm:cxn modelId="{923F2854-A8F9-48A2-B9AC-71A33C330C79}" type="presParOf" srcId="{1F45085E-F9F9-40FA-B1D7-1DD48004355D}" destId="{0EC6EC2F-7D58-4F60-8674-9B5AD0EBB990}" srcOrd="0" destOrd="0" presId="urn:microsoft.com/office/officeart/2005/8/layout/hierarchy1"/>
    <dgm:cxn modelId="{A0B72CB6-DEF4-42C9-B0D4-9A1871995F70}" type="presParOf" srcId="{0EC6EC2F-7D58-4F60-8674-9B5AD0EBB990}" destId="{8B0D7068-A344-476A-A275-93C4C95659DB}" srcOrd="0" destOrd="0" presId="urn:microsoft.com/office/officeart/2005/8/layout/hierarchy1"/>
    <dgm:cxn modelId="{2E3955AC-C5EE-423F-86E0-365F1EC06239}" type="presParOf" srcId="{0EC6EC2F-7D58-4F60-8674-9B5AD0EBB990}" destId="{B757E7F2-6F49-4029-9328-2399EA8C9FA7}" srcOrd="1" destOrd="0" presId="urn:microsoft.com/office/officeart/2005/8/layout/hierarchy1"/>
    <dgm:cxn modelId="{CA9F69CB-703D-48DF-BE73-716DB525E1CA}" type="presParOf" srcId="{1F45085E-F9F9-40FA-B1D7-1DD48004355D}" destId="{DDEF3395-8BAE-4FD2-839A-B2E893A8710E}" srcOrd="1" destOrd="0" presId="urn:microsoft.com/office/officeart/2005/8/layout/hierarchy1"/>
    <dgm:cxn modelId="{B1475641-B562-4BE6-9FCF-3C21DD7B934D}" type="presParOf" srcId="{DDEF3395-8BAE-4FD2-839A-B2E893A8710E}" destId="{7E266B1E-D02F-46B0-8FF0-F238FC67EA35}" srcOrd="0" destOrd="0" presId="urn:microsoft.com/office/officeart/2005/8/layout/hierarchy1"/>
    <dgm:cxn modelId="{201DCFA3-C3DF-451C-80CB-35A40842238A}" type="presParOf" srcId="{DDEF3395-8BAE-4FD2-839A-B2E893A8710E}" destId="{F95C0CB4-F389-4320-B481-56F6156D342B}" srcOrd="1" destOrd="0" presId="urn:microsoft.com/office/officeart/2005/8/layout/hierarchy1"/>
    <dgm:cxn modelId="{3869A6F8-4E47-45DF-A277-F983F187D123}" type="presParOf" srcId="{F95C0CB4-F389-4320-B481-56F6156D342B}" destId="{42F54F5C-33F6-4153-B0ED-4015B338E582}" srcOrd="0" destOrd="0" presId="urn:microsoft.com/office/officeart/2005/8/layout/hierarchy1"/>
    <dgm:cxn modelId="{9489776E-2817-4A9A-971B-51539E77131F}" type="presParOf" srcId="{42F54F5C-33F6-4153-B0ED-4015B338E582}" destId="{1D115EB5-0A78-4CD1-9B45-20481D2FAA85}" srcOrd="0" destOrd="0" presId="urn:microsoft.com/office/officeart/2005/8/layout/hierarchy1"/>
    <dgm:cxn modelId="{D4D7B95A-79AB-4120-9575-B4B8796F6EA2}" type="presParOf" srcId="{42F54F5C-33F6-4153-B0ED-4015B338E582}" destId="{0145B2C1-81F2-44E8-AA6E-97768DADE032}" srcOrd="1" destOrd="0" presId="urn:microsoft.com/office/officeart/2005/8/layout/hierarchy1"/>
    <dgm:cxn modelId="{BB1618C4-05BA-48F8-A28C-9E68EE45D5BD}" type="presParOf" srcId="{F95C0CB4-F389-4320-B481-56F6156D342B}" destId="{E9A67F46-D942-403F-B900-8F5C07AE7018}" srcOrd="1" destOrd="0" presId="urn:microsoft.com/office/officeart/2005/8/layout/hierarchy1"/>
    <dgm:cxn modelId="{337E81E6-6DB5-43D8-B4CA-C3A31F35B379}" type="presParOf" srcId="{DDEF3395-8BAE-4FD2-839A-B2E893A8710E}" destId="{39E4D1BF-B629-439C-96A9-0D09F06D7DCA}" srcOrd="2" destOrd="0" presId="urn:microsoft.com/office/officeart/2005/8/layout/hierarchy1"/>
    <dgm:cxn modelId="{9718A95C-FE8A-4121-AA3A-61E88B12CF4D}" type="presParOf" srcId="{DDEF3395-8BAE-4FD2-839A-B2E893A8710E}" destId="{1A7B5F1F-7157-4098-9057-23760607BC0C}" srcOrd="3" destOrd="0" presId="urn:microsoft.com/office/officeart/2005/8/layout/hierarchy1"/>
    <dgm:cxn modelId="{DB795B5A-3F42-46CD-A5BF-B409BC53F6E9}" type="presParOf" srcId="{1A7B5F1F-7157-4098-9057-23760607BC0C}" destId="{6E180382-C249-4AD1-ACED-A6ECFFD1C57A}" srcOrd="0" destOrd="0" presId="urn:microsoft.com/office/officeart/2005/8/layout/hierarchy1"/>
    <dgm:cxn modelId="{57597E10-8AC6-4A50-B52E-52BBDACBE1DD}" type="presParOf" srcId="{6E180382-C249-4AD1-ACED-A6ECFFD1C57A}" destId="{841BF32C-1BDF-4B46-B360-1FE4524291C5}" srcOrd="0" destOrd="0" presId="urn:microsoft.com/office/officeart/2005/8/layout/hierarchy1"/>
    <dgm:cxn modelId="{7CD916D2-3528-43DA-A140-7F5D6A8B1437}" type="presParOf" srcId="{6E180382-C249-4AD1-ACED-A6ECFFD1C57A}" destId="{396FB408-407E-450F-91B1-C75D9EF0A355}" srcOrd="1" destOrd="0" presId="urn:microsoft.com/office/officeart/2005/8/layout/hierarchy1"/>
    <dgm:cxn modelId="{3138DFA3-BB51-411B-9E24-925BE97BB52F}" type="presParOf" srcId="{1A7B5F1F-7157-4098-9057-23760607BC0C}" destId="{5481C1C1-E331-4A09-A68C-BADFEB3F558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E4D1BF-B629-439C-96A9-0D09F06D7DCA}">
      <dsp:nvSpPr>
        <dsp:cNvPr id="0" name=""/>
        <dsp:cNvSpPr/>
      </dsp:nvSpPr>
      <dsp:spPr>
        <a:xfrm>
          <a:off x="3689168" y="1087484"/>
          <a:ext cx="2208982" cy="1201096"/>
        </a:xfrm>
        <a:custGeom>
          <a:avLst/>
          <a:gdLst/>
          <a:ahLst/>
          <a:cxnLst/>
          <a:rect l="0" t="0" r="0" b="0"/>
          <a:pathLst>
            <a:path>
              <a:moveTo>
                <a:pt x="0" y="0"/>
              </a:moveTo>
              <a:lnTo>
                <a:pt x="0" y="901997"/>
              </a:lnTo>
              <a:lnTo>
                <a:pt x="2208982" y="901997"/>
              </a:lnTo>
              <a:lnTo>
                <a:pt x="2208982" y="12010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266B1E-D02F-46B0-8FF0-F238FC67EA35}">
      <dsp:nvSpPr>
        <dsp:cNvPr id="0" name=""/>
        <dsp:cNvSpPr/>
      </dsp:nvSpPr>
      <dsp:spPr>
        <a:xfrm>
          <a:off x="1952021" y="1087484"/>
          <a:ext cx="1737147" cy="1201096"/>
        </a:xfrm>
        <a:custGeom>
          <a:avLst/>
          <a:gdLst/>
          <a:ahLst/>
          <a:cxnLst/>
          <a:rect l="0" t="0" r="0" b="0"/>
          <a:pathLst>
            <a:path>
              <a:moveTo>
                <a:pt x="1737147" y="0"/>
              </a:moveTo>
              <a:lnTo>
                <a:pt x="1737147" y="901997"/>
              </a:lnTo>
              <a:lnTo>
                <a:pt x="0" y="901997"/>
              </a:lnTo>
              <a:lnTo>
                <a:pt x="0" y="12010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B0D7068-A344-476A-A275-93C4C95659DB}">
      <dsp:nvSpPr>
        <dsp:cNvPr id="0" name=""/>
        <dsp:cNvSpPr/>
      </dsp:nvSpPr>
      <dsp:spPr>
        <a:xfrm>
          <a:off x="2074843" y="-261153"/>
          <a:ext cx="3228651" cy="134863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57E7F2-6F49-4029-9328-2399EA8C9FA7}">
      <dsp:nvSpPr>
        <dsp:cNvPr id="0" name=""/>
        <dsp:cNvSpPr/>
      </dsp:nvSpPr>
      <dsp:spPr>
        <a:xfrm>
          <a:off x="2433582" y="79648"/>
          <a:ext cx="3228651" cy="134863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kk-KZ" sz="3900" kern="1200" dirty="0" smtClean="0"/>
            <a:t>Бюджет кірісі</a:t>
          </a:r>
          <a:endParaRPr lang="ru-RU" sz="3900" kern="1200" dirty="0"/>
        </a:p>
      </dsp:txBody>
      <dsp:txXfrm>
        <a:off x="2473082" y="119148"/>
        <a:ext cx="3149651" cy="1269637"/>
      </dsp:txXfrm>
    </dsp:sp>
    <dsp:sp modelId="{1D115EB5-0A78-4CD1-9B45-20481D2FAA85}">
      <dsp:nvSpPr>
        <dsp:cNvPr id="0" name=""/>
        <dsp:cNvSpPr/>
      </dsp:nvSpPr>
      <dsp:spPr>
        <a:xfrm>
          <a:off x="337695" y="2288580"/>
          <a:ext cx="3228651" cy="20501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45B2C1-81F2-44E8-AA6E-97768DADE032}">
      <dsp:nvSpPr>
        <dsp:cNvPr id="0" name=""/>
        <dsp:cNvSpPr/>
      </dsp:nvSpPr>
      <dsp:spPr>
        <a:xfrm>
          <a:off x="696434" y="2629382"/>
          <a:ext cx="3228651" cy="205019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b="1" i="1" u="none" kern="1200" dirty="0" smtClean="0"/>
            <a:t>Реттелетін </a:t>
          </a:r>
          <a:r>
            <a:rPr lang="kk-KZ" sz="1800" b="1" i="1" kern="1200" dirty="0" smtClean="0"/>
            <a:t>салықтар:</a:t>
          </a:r>
        </a:p>
        <a:p>
          <a:pPr lvl="0" algn="ctr" defTabSz="800100">
            <a:lnSpc>
              <a:spcPct val="90000"/>
            </a:lnSpc>
            <a:spcBef>
              <a:spcPct val="0"/>
            </a:spcBef>
            <a:spcAft>
              <a:spcPct val="35000"/>
            </a:spcAft>
          </a:pPr>
          <a:r>
            <a:rPr lang="kk-KZ" sz="1800" b="0" i="0" kern="1200" dirty="0" smtClean="0"/>
            <a:t>қалыпты мөлшер бойынша бюджеттің әр деңгейі арасындағы бөлінетін салықтар</a:t>
          </a:r>
          <a:endParaRPr lang="ru-RU" b="0" i="0" kern="1200" dirty="0"/>
        </a:p>
      </dsp:txBody>
      <dsp:txXfrm>
        <a:off x="756482" y="2689430"/>
        <a:ext cx="3108555" cy="1930097"/>
      </dsp:txXfrm>
    </dsp:sp>
    <dsp:sp modelId="{841BF32C-1BDF-4B46-B360-1FE4524291C5}">
      <dsp:nvSpPr>
        <dsp:cNvPr id="0" name=""/>
        <dsp:cNvSpPr/>
      </dsp:nvSpPr>
      <dsp:spPr>
        <a:xfrm>
          <a:off x="4283825" y="2288580"/>
          <a:ext cx="3228651" cy="205019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6FB408-407E-450F-91B1-C75D9EF0A355}">
      <dsp:nvSpPr>
        <dsp:cNvPr id="0" name=""/>
        <dsp:cNvSpPr/>
      </dsp:nvSpPr>
      <dsp:spPr>
        <a:xfrm>
          <a:off x="4642564" y="2629382"/>
          <a:ext cx="3228651" cy="205019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kk-KZ" sz="1800" b="1" i="1" kern="1200" dirty="0" smtClean="0"/>
            <a:t>Бекітілетін салықтар</a:t>
          </a:r>
        </a:p>
        <a:p>
          <a:pPr lvl="0" algn="ctr" defTabSz="800100">
            <a:lnSpc>
              <a:spcPct val="90000"/>
            </a:lnSpc>
            <a:spcBef>
              <a:spcPct val="0"/>
            </a:spcBef>
            <a:spcAft>
              <a:spcPct val="35000"/>
            </a:spcAft>
          </a:pPr>
          <a:r>
            <a:rPr lang="kk-KZ" sz="1800" b="0" i="0" kern="1200" dirty="0" smtClean="0"/>
            <a:t>тек бір бюджетке түсетін салықтар</a:t>
          </a:r>
          <a:endParaRPr lang="ru-RU" b="0" i="0" kern="1200" dirty="0"/>
        </a:p>
      </dsp:txBody>
      <dsp:txXfrm>
        <a:off x="4702612" y="2689430"/>
        <a:ext cx="3108555" cy="193009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4D3AF64-E277-491C-880A-794FAB1F122A}" type="datetimeFigureOut">
              <a:rPr lang="ru-RU" smtClean="0"/>
              <a:t>18.09.2021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302831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D3AF64-E277-491C-880A-794FAB1F122A}" type="datetimeFigureOut">
              <a:rPr lang="ru-RU" smtClean="0"/>
              <a:t>18.09.2021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1074905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D3AF64-E277-491C-880A-794FAB1F122A}" type="datetimeFigureOut">
              <a:rPr lang="ru-RU" smtClean="0"/>
              <a:t>18.09.2021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3282095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D3AF64-E277-491C-880A-794FAB1F122A}" type="datetimeFigureOut">
              <a:rPr lang="ru-RU" smtClean="0"/>
              <a:t>18.09.2021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3492923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4D3AF64-E277-491C-880A-794FAB1F122A}" type="datetimeFigureOut">
              <a:rPr lang="ru-RU" smtClean="0"/>
              <a:t>18.09.2021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4285846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4D3AF64-E277-491C-880A-794FAB1F122A}" type="datetimeFigureOut">
              <a:rPr lang="ru-RU" smtClean="0"/>
              <a:t>18.09.2021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3135096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4D3AF64-E277-491C-880A-794FAB1F122A}" type="datetimeFigureOut">
              <a:rPr lang="ru-RU" smtClean="0"/>
              <a:t>18.09.2021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3484747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4D3AF64-E277-491C-880A-794FAB1F122A}" type="datetimeFigureOut">
              <a:rPr lang="ru-RU" smtClean="0"/>
              <a:t>18.09.2021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1751783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4D3AF64-E277-491C-880A-794FAB1F122A}" type="datetimeFigureOut">
              <a:rPr lang="ru-RU" smtClean="0"/>
              <a:t>18.09.2021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1200843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4D3AF64-E277-491C-880A-794FAB1F122A}" type="datetimeFigureOut">
              <a:rPr lang="ru-RU" smtClean="0"/>
              <a:t>18.09.2021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345311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4D3AF64-E277-491C-880A-794FAB1F122A}" type="datetimeFigureOut">
              <a:rPr lang="ru-RU" smtClean="0"/>
              <a:t>18.09.2021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017CFD9-6E3E-41EA-873F-0EEF14A6C8C3}" type="slidenum">
              <a:rPr lang="ru-RU" smtClean="0"/>
              <a:t>‹#›</a:t>
            </a:fld>
            <a:endParaRPr lang="ru-RU"/>
          </a:p>
        </p:txBody>
      </p:sp>
    </p:spTree>
    <p:extLst>
      <p:ext uri="{BB962C8B-B14F-4D97-AF65-F5344CB8AC3E}">
        <p14:creationId xmlns:p14="http://schemas.microsoft.com/office/powerpoint/2010/main" val="252087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D3AF64-E277-491C-880A-794FAB1F122A}" type="datetimeFigureOut">
              <a:rPr lang="ru-RU" smtClean="0"/>
              <a:t>18.09.2021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17CFD9-6E3E-41EA-873F-0EEF14A6C8C3}" type="slidenum">
              <a:rPr lang="ru-RU" smtClean="0"/>
              <a:t>‹#›</a:t>
            </a:fld>
            <a:endParaRPr lang="ru-RU"/>
          </a:p>
        </p:txBody>
      </p:sp>
    </p:spTree>
    <p:extLst>
      <p:ext uri="{BB962C8B-B14F-4D97-AF65-F5344CB8AC3E}">
        <p14:creationId xmlns:p14="http://schemas.microsoft.com/office/powerpoint/2010/main" val="364858132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ctr">
              <a:buNone/>
            </a:pPr>
            <a:r>
              <a:rPr lang="kk-KZ" sz="2400" b="1" dirty="0" smtClean="0">
                <a:latin typeface="Times New Roman" panose="02020603050405020304" pitchFamily="18" charset="0"/>
                <a:cs typeface="Times New Roman" panose="02020603050405020304" pitchFamily="18" charset="0"/>
              </a:rPr>
              <a:t>3-Дәріс </a:t>
            </a:r>
          </a:p>
          <a:p>
            <a:pPr marL="0" indent="0" algn="ctr">
              <a:buNone/>
            </a:pPr>
            <a:r>
              <a:rPr lang="kk-KZ" sz="2400" b="1" dirty="0" smtClean="0">
                <a:latin typeface="Times New Roman" panose="02020603050405020304" pitchFamily="18" charset="0"/>
                <a:cs typeface="Times New Roman" panose="02020603050405020304" pitchFamily="18" charset="0"/>
              </a:rPr>
              <a:t>ТАҚЫРЫБЫ:</a:t>
            </a:r>
          </a:p>
          <a:p>
            <a:pPr marL="0" indent="0" algn="ctr">
              <a:buNone/>
            </a:pPr>
            <a:r>
              <a:rPr lang="ru-RU" sz="3600" b="1" dirty="0" err="1" smtClean="0">
                <a:latin typeface="Times New Roman" panose="02020603050405020304" pitchFamily="18" charset="0"/>
                <a:cs typeface="Times New Roman" panose="02020603050405020304" pitchFamily="18" charset="0"/>
              </a:rPr>
              <a:t>Заңды</a:t>
            </a:r>
            <a:r>
              <a:rPr lang="ru-RU" sz="3600" b="1" dirty="0" smtClean="0">
                <a:latin typeface="Times New Roman" panose="02020603050405020304" pitchFamily="18" charset="0"/>
                <a:cs typeface="Times New Roman" panose="02020603050405020304" pitchFamily="18" charset="0"/>
              </a:rPr>
              <a:t> </a:t>
            </a:r>
            <a:r>
              <a:rPr lang="ru-RU" sz="3600" b="1" dirty="0" err="1">
                <a:latin typeface="Times New Roman" panose="02020603050405020304" pitchFamily="18" charset="0"/>
                <a:cs typeface="Times New Roman" panose="02020603050405020304" pitchFamily="18" charset="0"/>
              </a:rPr>
              <a:t>тұлғаның</a:t>
            </a:r>
            <a:r>
              <a:rPr lang="ru-RU" sz="3600"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жиынтық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жылдық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табысының</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салық</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есебі</a:t>
            </a:r>
            <a:r>
              <a:rPr lang="ru-RU" b="1"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5765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2664296"/>
          </a:xfrm>
        </p:spPr>
        <p:txBody>
          <a:bodyPr>
            <a:normAutofit/>
          </a:bodyPr>
          <a:lstStyle/>
          <a:p>
            <a:pPr marL="457200" indent="-457200" algn="l">
              <a:buFont typeface="Wingdings" panose="05000000000000000000" pitchFamily="2" charset="2"/>
              <a:buChar char="ü"/>
            </a:pPr>
            <a:r>
              <a:rPr lang="kk-KZ" sz="2700" dirty="0" smtClean="0">
                <a:solidFill>
                  <a:srgbClr val="FF0000"/>
                </a:solidFill>
              </a:rPr>
              <a:t>Сатудан түскен табыс түзетіледі:</a:t>
            </a:r>
            <a:br>
              <a:rPr lang="kk-KZ" sz="2700" dirty="0" smtClean="0">
                <a:solidFill>
                  <a:srgbClr val="FF0000"/>
                </a:solidFill>
              </a:rPr>
            </a:br>
            <a:r>
              <a:rPr lang="ru-RU" sz="2700" dirty="0" smtClean="0">
                <a:solidFill>
                  <a:srgbClr val="FF0000"/>
                </a:solidFill>
              </a:rPr>
              <a:t>- </a:t>
            </a:r>
            <a:r>
              <a:rPr lang="kk-KZ" sz="2700" dirty="0" smtClean="0"/>
              <a:t>тауарды жартылай немесе толық қайтарған кезде;</a:t>
            </a:r>
            <a:r>
              <a:rPr lang="ru-RU" sz="2700" dirty="0" smtClean="0"/>
              <a:t/>
            </a:r>
            <a:br>
              <a:rPr lang="ru-RU" sz="2700" dirty="0" smtClean="0"/>
            </a:br>
            <a:r>
              <a:rPr lang="ru-RU" sz="2700" dirty="0" smtClean="0"/>
              <a:t>- </a:t>
            </a:r>
            <a:r>
              <a:rPr lang="kk-KZ" sz="2700" dirty="0" smtClean="0"/>
              <a:t>мәміленің шарты өзгергенде;</a:t>
            </a:r>
            <a:r>
              <a:rPr lang="ru-RU" sz="2700" dirty="0" smtClean="0"/>
              <a:t/>
            </a:r>
            <a:br>
              <a:rPr lang="ru-RU" sz="2700" dirty="0" smtClean="0"/>
            </a:br>
            <a:r>
              <a:rPr lang="ru-RU" sz="2700" dirty="0" smtClean="0"/>
              <a:t>- </a:t>
            </a:r>
            <a:r>
              <a:rPr lang="kk-KZ" sz="2700" dirty="0" smtClean="0"/>
              <a:t>сатылған тауар компенсациясы өзергенде;</a:t>
            </a:r>
            <a:r>
              <a:rPr lang="ru-RU" sz="2700" dirty="0" smtClean="0"/>
              <a:t/>
            </a:r>
            <a:br>
              <a:rPr lang="ru-RU" sz="2700" dirty="0" smtClean="0"/>
            </a:br>
            <a:r>
              <a:rPr lang="ru-RU" sz="2700" dirty="0" smtClean="0"/>
              <a:t>- </a:t>
            </a:r>
            <a:r>
              <a:rPr lang="kk-KZ" sz="2700" dirty="0" smtClean="0"/>
              <a:t>сатылған тауар теңгемен төленіп, құнда айырмашылық пайда болғанда</a:t>
            </a:r>
            <a:endParaRPr lang="ru-RU" dirty="0"/>
          </a:p>
        </p:txBody>
      </p:sp>
      <p:sp>
        <p:nvSpPr>
          <p:cNvPr id="3" name="Объект 2"/>
          <p:cNvSpPr>
            <a:spLocks noGrp="1"/>
          </p:cNvSpPr>
          <p:nvPr>
            <p:ph idx="1"/>
          </p:nvPr>
        </p:nvSpPr>
        <p:spPr>
          <a:xfrm>
            <a:off x="457200" y="3068960"/>
            <a:ext cx="8579296" cy="3672408"/>
          </a:xfrm>
        </p:spPr>
        <p:txBody>
          <a:bodyPr>
            <a:normAutofit fontScale="70000" lnSpcReduction="20000"/>
          </a:bodyPr>
          <a:lstStyle/>
          <a:p>
            <a:pPr marL="0" indent="0">
              <a:buNone/>
            </a:pPr>
            <a:r>
              <a:rPr lang="kk-KZ" dirty="0">
                <a:effectLst>
                  <a:outerShdw blurRad="38100" dist="38100" dir="2700000" algn="tl">
                    <a:srgbClr val="000000">
                      <a:alpha val="43137"/>
                    </a:srgbClr>
                  </a:outerShdw>
                </a:effectLst>
              </a:rPr>
              <a:t> </a:t>
            </a:r>
            <a:r>
              <a:rPr lang="kk-KZ" dirty="0" smtClean="0">
                <a:effectLst>
                  <a:outerShdw blurRad="38100" dist="38100" dir="2700000" algn="tl">
                    <a:srgbClr val="000000">
                      <a:alpha val="43137"/>
                    </a:srgbClr>
                  </a:outerShdw>
                </a:effectLst>
              </a:rPr>
              <a:t>Түзету </a:t>
            </a:r>
            <a:r>
              <a:rPr lang="kk-KZ" dirty="0">
                <a:effectLst>
                  <a:outerShdw blurRad="38100" dist="38100" dir="2700000" algn="tl">
                    <a:srgbClr val="000000">
                      <a:alpha val="43137"/>
                    </a:srgbClr>
                  </a:outerShdw>
                </a:effectLst>
              </a:rPr>
              <a:t>өзгеріс болған кезеңнің жиынтығына жүргізіледі.  </a:t>
            </a:r>
            <a:endParaRPr lang="kk-KZ" dirty="0" smtClean="0">
              <a:effectLst>
                <a:outerShdw blurRad="38100" dist="38100" dir="2700000" algn="tl">
                  <a:srgbClr val="000000">
                    <a:alpha val="43137"/>
                  </a:srgbClr>
                </a:outerShdw>
              </a:effectLst>
            </a:endParaRPr>
          </a:p>
          <a:p>
            <a:pPr marL="0" indent="0">
              <a:buNone/>
            </a:pPr>
            <a:r>
              <a:rPr lang="kk-KZ" dirty="0" smtClean="0">
                <a:effectLst>
                  <a:outerShdw blurRad="38100" dist="38100" dir="2700000" algn="tl">
                    <a:srgbClr val="000000">
                      <a:alpha val="43137"/>
                    </a:srgbClr>
                  </a:outerShdw>
                </a:effectLst>
              </a:rPr>
              <a:t>Сатудан </a:t>
            </a:r>
            <a:r>
              <a:rPr lang="kk-KZ" dirty="0">
                <a:effectLst>
                  <a:outerShdw blurRad="38100" dist="38100" dir="2700000" algn="tl">
                    <a:srgbClr val="000000">
                      <a:alpha val="43137"/>
                    </a:srgbClr>
                  </a:outerShdw>
                </a:effectLst>
              </a:rPr>
              <a:t>түскен табысты дұрыс анықтау үшін, бастапқы құжататтарға іріктеу </a:t>
            </a:r>
            <a:r>
              <a:rPr lang="kk-KZ" dirty="0" smtClean="0">
                <a:effectLst>
                  <a:outerShdw blurRad="38100" dist="38100" dir="2700000" algn="tl">
                    <a:srgbClr val="000000">
                      <a:alpha val="43137"/>
                    </a:srgbClr>
                  </a:outerShdw>
                </a:effectLst>
              </a:rPr>
              <a:t>жасалынады:</a:t>
            </a:r>
            <a:endParaRPr lang="ru-RU" dirty="0">
              <a:effectLst>
                <a:outerShdw blurRad="38100" dist="38100" dir="2700000" algn="tl">
                  <a:srgbClr val="000000">
                    <a:alpha val="43137"/>
                  </a:srgbClr>
                </a:outerShdw>
              </a:effectLst>
            </a:endParaRPr>
          </a:p>
          <a:p>
            <a:pPr lvl="0"/>
            <a:r>
              <a:rPr lang="kk-KZ" dirty="0">
                <a:effectLst>
                  <a:outerShdw blurRad="38100" dist="38100" dir="2700000" algn="tl">
                    <a:srgbClr val="000000">
                      <a:alpha val="43137"/>
                    </a:srgbClr>
                  </a:outerShdw>
                </a:effectLst>
              </a:rPr>
              <a:t>Кассалық құжаттар( кіріс және шығыс касса ордерлері, оларды тіркеу журнал-ордерлері, кассалық кітап</a:t>
            </a:r>
            <a:r>
              <a:rPr lang="kk-KZ" dirty="0" smtClean="0">
                <a:effectLst>
                  <a:outerShdw blurRad="38100" dist="38100" dir="2700000" algn="tl">
                    <a:srgbClr val="000000">
                      <a:alpha val="43137"/>
                    </a:srgbClr>
                  </a:outerShdw>
                </a:effectLst>
              </a:rPr>
              <a:t>);</a:t>
            </a:r>
            <a:endParaRPr lang="ru-RU" dirty="0">
              <a:effectLst>
                <a:outerShdw blurRad="38100" dist="38100" dir="2700000" algn="tl">
                  <a:srgbClr val="000000">
                    <a:alpha val="43137"/>
                  </a:srgbClr>
                </a:outerShdw>
              </a:effectLst>
            </a:endParaRPr>
          </a:p>
          <a:p>
            <a:pPr lvl="0"/>
            <a:r>
              <a:rPr lang="kk-KZ" dirty="0">
                <a:effectLst>
                  <a:outerShdw blurRad="38100" dist="38100" dir="2700000" algn="tl">
                    <a:srgbClr val="000000">
                      <a:alpha val="43137"/>
                    </a:srgbClr>
                  </a:outerShdw>
                </a:effectLst>
              </a:rPr>
              <a:t>Ағымдағы және валюталық есеп шоттар бойынша </a:t>
            </a:r>
            <a:r>
              <a:rPr lang="kk-KZ" dirty="0" smtClean="0">
                <a:effectLst>
                  <a:outerShdw blurRad="38100" dist="38100" dir="2700000" algn="tl">
                    <a:srgbClr val="000000">
                      <a:alpha val="43137"/>
                    </a:srgbClr>
                  </a:outerShdw>
                </a:effectLst>
              </a:rPr>
              <a:t>түбіртектер </a:t>
            </a:r>
            <a:r>
              <a:rPr lang="kk-KZ" dirty="0">
                <a:effectLst>
                  <a:outerShdw blurRad="38100" dist="38100" dir="2700000" algn="tl">
                    <a:srgbClr val="000000">
                      <a:alpha val="43137"/>
                    </a:srgbClr>
                  </a:outerShdw>
                </a:effectLst>
              </a:rPr>
              <a:t>мен </a:t>
            </a:r>
            <a:r>
              <a:rPr lang="kk-KZ" dirty="0" smtClean="0">
                <a:effectLst>
                  <a:outerShdw blurRad="38100" dist="38100" dir="2700000" algn="tl">
                    <a:srgbClr val="000000">
                      <a:alpha val="43137"/>
                    </a:srgbClr>
                  </a:outerShdw>
                </a:effectLst>
              </a:rPr>
              <a:t>қосымшалар;</a:t>
            </a:r>
            <a:endParaRPr lang="ru-RU" dirty="0">
              <a:effectLst>
                <a:outerShdw blurRad="38100" dist="38100" dir="2700000" algn="tl">
                  <a:srgbClr val="000000">
                    <a:alpha val="43137"/>
                  </a:srgbClr>
                </a:outerShdw>
              </a:effectLst>
            </a:endParaRPr>
          </a:p>
          <a:p>
            <a:pPr lvl="0"/>
            <a:r>
              <a:rPr lang="kk-KZ" dirty="0">
                <a:effectLst>
                  <a:outerShdw blurRad="38100" dist="38100" dir="2700000" algn="tl">
                    <a:srgbClr val="000000">
                      <a:alpha val="43137"/>
                    </a:srgbClr>
                  </a:outerShdw>
                </a:effectLst>
              </a:rPr>
              <a:t>өткізу-қабылдау актісі, накладной, шот-фактуралар </a:t>
            </a:r>
            <a:r>
              <a:rPr lang="kk-KZ" dirty="0" smtClean="0">
                <a:effectLst>
                  <a:outerShdw blurRad="38100" dist="38100" dir="2700000" algn="tl">
                    <a:srgbClr val="000000">
                      <a:alpha val="43137"/>
                    </a:srgbClr>
                  </a:outerShdw>
                </a:effectLst>
              </a:rPr>
              <a:t>тексеріледі.</a:t>
            </a:r>
            <a:endParaRPr lang="ru-RU" dirty="0">
              <a:effectLst>
                <a:outerShdw blurRad="38100" dist="38100" dir="2700000" algn="tl">
                  <a:srgbClr val="000000">
                    <a:alpha val="43137"/>
                  </a:srgbClr>
                </a:outerShdw>
              </a:effectLst>
            </a:endParaRPr>
          </a:p>
          <a:p>
            <a:pPr marL="0" indent="0">
              <a:buNone/>
            </a:pPr>
            <a:endParaRPr lang="kk-KZ" b="1" i="1" u="sng" dirty="0" smtClean="0"/>
          </a:p>
          <a:p>
            <a:pPr marL="0" indent="0">
              <a:buNone/>
            </a:pPr>
            <a:r>
              <a:rPr lang="kk-KZ" b="1" i="1" u="sng" dirty="0" smtClean="0"/>
              <a:t>Сатудан </a:t>
            </a:r>
            <a:r>
              <a:rPr lang="kk-KZ" b="1" i="1" u="sng" dirty="0"/>
              <a:t>түскен табысты көрсету үшін декларацияның 1 қосымшасы толтырылады.</a:t>
            </a:r>
            <a:endParaRPr lang="ru-RU" b="1" i="1" u="sng" dirty="0"/>
          </a:p>
          <a:p>
            <a:endParaRPr lang="ru-RU"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1662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145435"/>
          </a:xfrm>
        </p:spPr>
        <p:txBody>
          <a:bodyPr>
            <a:normAutofit/>
          </a:bodyPr>
          <a:lstStyle/>
          <a:p>
            <a:r>
              <a:rPr lang="kk-KZ" b="1" i="1" dirty="0"/>
              <a:t>Құнның артуынан пайда болған табыс</a:t>
            </a:r>
            <a:r>
              <a:rPr lang="kk-KZ" dirty="0"/>
              <a:t>, үйлер мен ғимараттарды, </a:t>
            </a:r>
            <a:r>
              <a:rPr lang="kk-KZ" dirty="0" smtClean="0"/>
              <a:t>амортизацияланбайтын </a:t>
            </a:r>
            <a:r>
              <a:rPr lang="kk-KZ" dirty="0"/>
              <a:t>активтерді сатудан( мұнай құрылғылардан және мемлекеттің қажеттілігі үшін сатып алынған активтерден басқа) жарғылық капиталға салым ретінде салудан, қосылу, бірігу, бөліну немесе бөлініп шығу жолымен қайта ұйымдастырылу нәтижесінде құн өсімінен пайда болған табыс.</a:t>
            </a:r>
            <a:endParaRPr lang="ru-RU" dirty="0"/>
          </a:p>
        </p:txBody>
      </p:sp>
    </p:spTree>
    <p:extLst>
      <p:ext uri="{BB962C8B-B14F-4D97-AF65-F5344CB8AC3E}">
        <p14:creationId xmlns:p14="http://schemas.microsoft.com/office/powerpoint/2010/main" val="3925416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dirty="0" smtClean="0">
                <a:solidFill>
                  <a:srgbClr val="FF0000"/>
                </a:solidFill>
              </a:rPr>
              <a:t>Амортизацияланбайтын активтерге</a:t>
            </a:r>
            <a:r>
              <a:rPr lang="ru-RU" sz="2800" dirty="0" smtClean="0">
                <a:solidFill>
                  <a:srgbClr val="FF0000"/>
                </a:solidFill>
              </a:rPr>
              <a:t>:</a:t>
            </a:r>
            <a:br>
              <a:rPr lang="ru-RU" sz="2800" dirty="0" smtClean="0">
                <a:solidFill>
                  <a:srgbClr val="FF0000"/>
                </a:solidFill>
              </a:rPr>
            </a:br>
            <a:endParaRPr lang="ru-RU" sz="2800" dirty="0">
              <a:solidFill>
                <a:srgbClr val="FF0000"/>
              </a:solidFill>
            </a:endParaRPr>
          </a:p>
        </p:txBody>
      </p:sp>
      <p:sp>
        <p:nvSpPr>
          <p:cNvPr id="3" name="Объект 2"/>
          <p:cNvSpPr>
            <a:spLocks noGrp="1"/>
          </p:cNvSpPr>
          <p:nvPr>
            <p:ph idx="1"/>
          </p:nvPr>
        </p:nvSpPr>
        <p:spPr>
          <a:xfrm>
            <a:off x="323528" y="1052736"/>
            <a:ext cx="8568952" cy="5400600"/>
          </a:xfrm>
        </p:spPr>
        <p:txBody>
          <a:bodyPr>
            <a:normAutofit fontScale="85000" lnSpcReduction="20000"/>
          </a:bodyPr>
          <a:lstStyle/>
          <a:p>
            <a:pPr lvl="0"/>
            <a:r>
              <a:rPr lang="kk-KZ" dirty="0" smtClean="0"/>
              <a:t>жер </a:t>
            </a:r>
            <a:r>
              <a:rPr lang="kk-KZ" dirty="0"/>
              <a:t>учаскілері</a:t>
            </a:r>
            <a:endParaRPr lang="ru-RU" dirty="0"/>
          </a:p>
          <a:p>
            <a:pPr lvl="0"/>
            <a:r>
              <a:rPr lang="kk-KZ" dirty="0"/>
              <a:t>аяқталмаған құрылыс </a:t>
            </a:r>
            <a:r>
              <a:rPr lang="kk-KZ" dirty="0" smtClean="0"/>
              <a:t>объектілері;</a:t>
            </a:r>
            <a:endParaRPr lang="ru-RU" dirty="0"/>
          </a:p>
          <a:p>
            <a:pPr lvl="0"/>
            <a:r>
              <a:rPr lang="kk-KZ" dirty="0"/>
              <a:t>орнатылмаған </a:t>
            </a:r>
            <a:r>
              <a:rPr lang="kk-KZ" dirty="0" smtClean="0"/>
              <a:t>құрылғылар;</a:t>
            </a:r>
            <a:endParaRPr lang="ru-RU" dirty="0"/>
          </a:p>
          <a:p>
            <a:pPr lvl="0"/>
            <a:r>
              <a:rPr lang="kk-KZ" dirty="0"/>
              <a:t>қызмет көрсетуде, тауар сатуда қолданылмайтын мекеменің негізгі </a:t>
            </a:r>
            <a:r>
              <a:rPr lang="kk-KZ" dirty="0" smtClean="0"/>
              <a:t>құралдары;</a:t>
            </a:r>
            <a:endParaRPr lang="ru-RU" dirty="0"/>
          </a:p>
          <a:p>
            <a:pPr lvl="0"/>
            <a:r>
              <a:rPr lang="kk-KZ" dirty="0"/>
              <a:t>құнды </a:t>
            </a:r>
            <a:r>
              <a:rPr lang="kk-KZ" dirty="0" smtClean="0"/>
              <a:t>қағаздар;</a:t>
            </a:r>
            <a:endParaRPr lang="ru-RU" dirty="0"/>
          </a:p>
          <a:p>
            <a:pPr lvl="0"/>
            <a:r>
              <a:rPr lang="kk-KZ" dirty="0"/>
              <a:t>заңды тұлғаның басқа мекемедегі қатысу </a:t>
            </a:r>
            <a:r>
              <a:rPr lang="kk-KZ" dirty="0" smtClean="0"/>
              <a:t>үлесі;</a:t>
            </a:r>
            <a:endParaRPr lang="ru-RU" dirty="0"/>
          </a:p>
          <a:p>
            <a:pPr lvl="0"/>
            <a:r>
              <a:rPr lang="kk-KZ" dirty="0"/>
              <a:t>2000 жылдың 1 қаңтарына дейін толығымен шығысталған негізгі </a:t>
            </a:r>
            <a:r>
              <a:rPr lang="kk-KZ" dirty="0" smtClean="0"/>
              <a:t>құралдар;</a:t>
            </a:r>
            <a:endParaRPr lang="ru-RU" dirty="0"/>
          </a:p>
          <a:p>
            <a:pPr lvl="0"/>
            <a:r>
              <a:rPr lang="kk-KZ" dirty="0"/>
              <a:t>138-140 баптарға сәйкес құны шығысталатын, инвестициямен келген </a:t>
            </a:r>
            <a:r>
              <a:rPr lang="kk-KZ" dirty="0" smtClean="0"/>
              <a:t>активтер;</a:t>
            </a:r>
            <a:endParaRPr lang="ru-RU" dirty="0"/>
          </a:p>
          <a:p>
            <a:pPr lvl="0"/>
            <a:r>
              <a:rPr lang="kk-KZ" dirty="0" smtClean="0"/>
              <a:t>ҚР СК 97</a:t>
            </a:r>
            <a:r>
              <a:rPr lang="ru-RU" dirty="0" smtClean="0"/>
              <a:t>-</a:t>
            </a:r>
            <a:r>
              <a:rPr lang="kk-KZ" dirty="0" smtClean="0"/>
              <a:t>бабы 2-тармағына </a:t>
            </a:r>
            <a:r>
              <a:rPr lang="kk-KZ" dirty="0"/>
              <a:t>сәйкес әлеуметтік сала объектілеріне жатқызылған мүлік жатады.</a:t>
            </a:r>
            <a:endParaRPr lang="ru-RU" dirty="0"/>
          </a:p>
          <a:p>
            <a:endParaRPr lang="ru-RU" dirty="0"/>
          </a:p>
        </p:txBody>
      </p:sp>
    </p:spTree>
    <p:extLst>
      <p:ext uri="{BB962C8B-B14F-4D97-AF65-F5344CB8AC3E}">
        <p14:creationId xmlns:p14="http://schemas.microsoft.com/office/powerpoint/2010/main" val="21598142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kk-KZ" sz="2000" dirty="0" smtClean="0">
                <a:solidFill>
                  <a:srgbClr val="FF0000"/>
                </a:solidFill>
              </a:rPr>
              <a:t>Инвестициялық салықтық преференциялар </a:t>
            </a:r>
            <a:r>
              <a:rPr lang="kk-KZ" sz="2000" dirty="0" smtClean="0"/>
              <a:t>– ЖЖТ-тан негізгі құралдарға салынған инвестиция үшін қосымша шегерімге құқық.</a:t>
            </a:r>
            <a:r>
              <a:rPr lang="ru-RU" sz="2000" dirty="0" smtClean="0"/>
              <a:t/>
            </a:r>
            <a:br>
              <a:rPr lang="ru-RU" sz="2000" dirty="0" smtClean="0"/>
            </a:br>
            <a:endParaRPr lang="ru-RU" sz="2000" dirty="0"/>
          </a:p>
        </p:txBody>
      </p:sp>
      <p:sp>
        <p:nvSpPr>
          <p:cNvPr id="3" name="Объект 2"/>
          <p:cNvSpPr>
            <a:spLocks noGrp="1"/>
          </p:cNvSpPr>
          <p:nvPr>
            <p:ph idx="1"/>
          </p:nvPr>
        </p:nvSpPr>
        <p:spPr>
          <a:xfrm>
            <a:off x="323528" y="2492896"/>
            <a:ext cx="8712968" cy="4248472"/>
          </a:xfrm>
        </p:spPr>
        <p:txBody>
          <a:bodyPr>
            <a:normAutofit/>
          </a:bodyPr>
          <a:lstStyle/>
          <a:p>
            <a:pPr marL="0" indent="0">
              <a:buNone/>
            </a:pPr>
            <a:r>
              <a:rPr lang="kk-KZ" sz="2400" dirty="0" smtClean="0">
                <a:latin typeface="Times New Roman" panose="02020603050405020304" pitchFamily="18" charset="0"/>
                <a:cs typeface="Times New Roman" panose="02020603050405020304" pitchFamily="18" charset="0"/>
              </a:rPr>
              <a:t>Сатудан </a:t>
            </a:r>
            <a:r>
              <a:rPr lang="kk-KZ" sz="2400" dirty="0">
                <a:latin typeface="Times New Roman" panose="02020603050405020304" pitchFamily="18" charset="0"/>
                <a:cs typeface="Times New Roman" panose="02020603050405020304" pitchFamily="18" charset="0"/>
              </a:rPr>
              <a:t>түскен табыс 6210 «Негізгі құралдардың шығысталуынан түскен табыс» шотында жүргізіледі. </a:t>
            </a:r>
            <a:endParaRPr lang="kk-KZ" sz="2400" dirty="0" smtClean="0">
              <a:latin typeface="Times New Roman" panose="02020603050405020304" pitchFamily="18" charset="0"/>
              <a:cs typeface="Times New Roman" panose="02020603050405020304" pitchFamily="18" charset="0"/>
            </a:endParaRPr>
          </a:p>
          <a:p>
            <a:pPr marL="0" indent="0">
              <a:buNone/>
            </a:pPr>
            <a:r>
              <a:rPr lang="kk-KZ" sz="2400" dirty="0" smtClean="0">
                <a:latin typeface="Times New Roman" panose="02020603050405020304" pitchFamily="18" charset="0"/>
                <a:cs typeface="Times New Roman" panose="02020603050405020304" pitchFamily="18" charset="0"/>
              </a:rPr>
              <a:t>Негізгі </a:t>
            </a:r>
            <a:r>
              <a:rPr lang="kk-KZ" sz="2400" dirty="0">
                <a:latin typeface="Times New Roman" panose="02020603050405020304" pitchFamily="18" charset="0"/>
                <a:cs typeface="Times New Roman" panose="02020603050405020304" pitchFamily="18" charset="0"/>
              </a:rPr>
              <a:t>құралдардың баланстық құны дегеніміз, оларды сатылған мерзімінің айдың 1-ші жұлдызында баланстағы құны. </a:t>
            </a:r>
            <a:endParaRPr lang="kk-KZ" sz="2400" dirty="0" smtClean="0">
              <a:latin typeface="Times New Roman" panose="02020603050405020304" pitchFamily="18" charset="0"/>
              <a:cs typeface="Times New Roman" panose="02020603050405020304" pitchFamily="18" charset="0"/>
            </a:endParaRPr>
          </a:p>
          <a:p>
            <a:pPr marL="0" indent="0">
              <a:buNone/>
            </a:pPr>
            <a:r>
              <a:rPr lang="kk-KZ" sz="2400" dirty="0" smtClean="0">
                <a:latin typeface="Times New Roman" panose="02020603050405020304" pitchFamily="18" charset="0"/>
                <a:cs typeface="Times New Roman" panose="02020603050405020304" pitchFamily="18" charset="0"/>
              </a:rPr>
              <a:t>Негізгі </a:t>
            </a:r>
            <a:r>
              <a:rPr lang="kk-KZ" sz="2400" dirty="0">
                <a:latin typeface="Times New Roman" panose="02020603050405020304" pitchFamily="18" charset="0"/>
                <a:cs typeface="Times New Roman" panose="02020603050405020304" pitchFamily="18" charset="0"/>
              </a:rPr>
              <a:t>құралдарды сатқан кезде, мәміле </a:t>
            </a:r>
            <a:r>
              <a:rPr lang="kk-KZ" sz="2400" dirty="0" smtClean="0">
                <a:latin typeface="Times New Roman" panose="02020603050405020304" pitchFamily="18" charset="0"/>
                <a:cs typeface="Times New Roman" panose="02020603050405020304" pitchFamily="18" charset="0"/>
              </a:rPr>
              <a:t>сомасына </a:t>
            </a:r>
            <a:r>
              <a:rPr lang="kk-KZ" sz="2400" dirty="0">
                <a:latin typeface="Times New Roman" panose="02020603050405020304" pitchFamily="18" charset="0"/>
                <a:cs typeface="Times New Roman" panose="02020603050405020304" pitchFamily="18" charset="0"/>
              </a:rPr>
              <a:t>6210«Негізгі құралдардың шығысталуынан пайда болған табыс» шоты кредиттеледі. </a:t>
            </a:r>
            <a:endParaRPr lang="kk-KZ" sz="2400" dirty="0" smtClean="0">
              <a:latin typeface="Times New Roman" panose="02020603050405020304" pitchFamily="18" charset="0"/>
              <a:cs typeface="Times New Roman" panose="02020603050405020304" pitchFamily="18" charset="0"/>
            </a:endParaRPr>
          </a:p>
          <a:p>
            <a:pPr marL="0" indent="0">
              <a:buNone/>
            </a:pPr>
            <a:r>
              <a:rPr lang="kk-KZ" sz="2400" dirty="0" smtClean="0">
                <a:latin typeface="Times New Roman" panose="02020603050405020304" pitchFamily="18" charset="0"/>
                <a:cs typeface="Times New Roman" panose="02020603050405020304" pitchFamily="18" charset="0"/>
              </a:rPr>
              <a:t>Бюджеттік төлемдер есебінде </a:t>
            </a:r>
            <a:r>
              <a:rPr lang="kk-KZ" sz="2400" dirty="0">
                <a:latin typeface="Times New Roman" panose="02020603050405020304" pitchFamily="18" charset="0"/>
                <a:cs typeface="Times New Roman" panose="02020603050405020304" pitchFamily="18" charset="0"/>
              </a:rPr>
              <a:t>құнның артуы, негізгі құралдың сату құны мен қалдық құнының айырмасы болып табылады.</a:t>
            </a:r>
            <a:endParaRPr lang="ru-RU" sz="2400" dirty="0">
              <a:latin typeface="Times New Roman" panose="02020603050405020304" pitchFamily="18" charset="0"/>
              <a:cs typeface="Times New Roman" panose="02020603050405020304" pitchFamily="18" charset="0"/>
            </a:endParaRPr>
          </a:p>
          <a:p>
            <a:endParaRPr lang="ru-RU" dirty="0"/>
          </a:p>
        </p:txBody>
      </p:sp>
      <p:sp>
        <p:nvSpPr>
          <p:cNvPr id="4" name="Заголовок 1"/>
          <p:cNvSpPr txBox="1">
            <a:spLocks/>
          </p:cNvSpPr>
          <p:nvPr/>
        </p:nvSpPr>
        <p:spPr>
          <a:xfrm>
            <a:off x="577000" y="980728"/>
            <a:ext cx="8229600" cy="634082"/>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1800" dirty="0" smtClean="0">
                <a:solidFill>
                  <a:srgbClr val="FF0000"/>
                </a:solidFill>
              </a:rPr>
              <a:t>Құнның артуы </a:t>
            </a:r>
            <a:r>
              <a:rPr lang="kk-KZ" sz="1800" dirty="0" smtClean="0"/>
              <a:t>– жоғарыда айтылған активтердің сату құнының баланстық құнынан артуы.</a:t>
            </a:r>
            <a:endParaRPr lang="ru-RU" sz="1800" dirty="0" smtClean="0"/>
          </a:p>
        </p:txBody>
      </p:sp>
      <p:sp>
        <p:nvSpPr>
          <p:cNvPr id="6" name="Заголовок 1"/>
          <p:cNvSpPr txBox="1">
            <a:spLocks/>
          </p:cNvSpPr>
          <p:nvPr/>
        </p:nvSpPr>
        <p:spPr>
          <a:xfrm>
            <a:off x="729400" y="1783258"/>
            <a:ext cx="8229600" cy="634082"/>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1800" dirty="0" smtClean="0"/>
              <a:t>Амортизацияға жатпайтын активті жарғылық капиталға салым ретінде беру кезінде бағалау актісі негізінде </a:t>
            </a:r>
            <a:r>
              <a:rPr lang="kk-KZ" sz="1800" b="1" dirty="0" smtClean="0"/>
              <a:t>айқындалған құн </a:t>
            </a:r>
            <a:r>
              <a:rPr lang="kk-KZ" sz="1800" dirty="0" smtClean="0"/>
              <a:t>мен </a:t>
            </a:r>
            <a:r>
              <a:rPr lang="kk-KZ" sz="1800" b="1" dirty="0" smtClean="0"/>
              <a:t>бастапқы құн арасындағы оң айырма </a:t>
            </a:r>
            <a:r>
              <a:rPr lang="kk-KZ" sz="1800" dirty="0" smtClean="0"/>
              <a:t>ретінде анықталады.</a:t>
            </a:r>
            <a:endParaRPr lang="ru-RU" sz="1800" dirty="0"/>
          </a:p>
        </p:txBody>
      </p:sp>
    </p:spTree>
    <p:extLst>
      <p:ext uri="{BB962C8B-B14F-4D97-AF65-F5344CB8AC3E}">
        <p14:creationId xmlns:p14="http://schemas.microsoft.com/office/powerpoint/2010/main" val="37375197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a:bodyPr>
          <a:lstStyle/>
          <a:p>
            <a:r>
              <a:rPr lang="kk-KZ" sz="2800" dirty="0"/>
              <a:t>Құнды қағаздарды сатудан түскен табыс 6150 </a:t>
            </a:r>
            <a:r>
              <a:rPr lang="kk-KZ" sz="2800" dirty="0" smtClean="0"/>
              <a:t>«Қаржылық </a:t>
            </a:r>
            <a:r>
              <a:rPr lang="kk-KZ" sz="2800" dirty="0"/>
              <a:t>инвестициялардың шығысталуынан пайда болған табыс» шотында көрсетіледі.</a:t>
            </a:r>
            <a:endParaRPr lang="ru-RU" sz="2800" dirty="0"/>
          </a:p>
          <a:p>
            <a:r>
              <a:rPr lang="kk-KZ" sz="2800" dirty="0"/>
              <a:t>Құнды қағаздарды сату кезінде құнның </a:t>
            </a:r>
            <a:r>
              <a:rPr lang="kk-KZ" sz="2800" dirty="0" smtClean="0"/>
              <a:t>артуы болып</a:t>
            </a:r>
            <a:r>
              <a:rPr lang="kk-KZ" sz="2800" dirty="0"/>
              <a:t> </a:t>
            </a:r>
            <a:r>
              <a:rPr lang="kk-KZ" sz="2800" dirty="0" smtClean="0"/>
              <a:t>қарыздық </a:t>
            </a:r>
            <a:r>
              <a:rPr lang="kk-KZ" sz="2800" dirty="0"/>
              <a:t>құнды қағаздардан басқа құнды қағаздар, сатып алу және сату құндарының оң </a:t>
            </a:r>
            <a:r>
              <a:rPr lang="kk-KZ" sz="2800" dirty="0" smtClean="0"/>
              <a:t>айырмасы табылады.</a:t>
            </a:r>
            <a:endParaRPr lang="ru-RU" sz="2800" dirty="0"/>
          </a:p>
          <a:p>
            <a:endParaRPr lang="ru-RU" dirty="0"/>
          </a:p>
        </p:txBody>
      </p:sp>
    </p:spTree>
    <p:extLst>
      <p:ext uri="{BB962C8B-B14F-4D97-AF65-F5344CB8AC3E}">
        <p14:creationId xmlns:p14="http://schemas.microsoft.com/office/powerpoint/2010/main" val="21456207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400" b="1" i="1" dirty="0" smtClean="0"/>
              <a:t>Міндеттемелерді есептен шығарудан түсетін табыс</a:t>
            </a:r>
            <a:r>
              <a:rPr lang="kk-KZ" sz="2400" b="1" dirty="0" smtClean="0"/>
              <a:t>  СК 88 бабы </a:t>
            </a:r>
            <a:r>
              <a:rPr lang="kk-KZ" sz="2400" dirty="0" smtClean="0"/>
              <a:t>мұндай табыс түріне:</a:t>
            </a:r>
            <a:r>
              <a:rPr lang="ru-RU" sz="2400" dirty="0" smtClean="0"/>
              <a:t/>
            </a:r>
            <a:br>
              <a:rPr lang="ru-RU" sz="2400" dirty="0" smtClean="0"/>
            </a:br>
            <a:endParaRPr lang="ru-RU" sz="2400" dirty="0"/>
          </a:p>
        </p:txBody>
      </p:sp>
      <p:sp>
        <p:nvSpPr>
          <p:cNvPr id="3" name="Объект 2"/>
          <p:cNvSpPr>
            <a:spLocks noGrp="1"/>
          </p:cNvSpPr>
          <p:nvPr>
            <p:ph idx="1"/>
          </p:nvPr>
        </p:nvSpPr>
        <p:spPr>
          <a:xfrm>
            <a:off x="323528" y="1124744"/>
            <a:ext cx="8568952" cy="5733256"/>
          </a:xfrm>
        </p:spPr>
        <p:txBody>
          <a:bodyPr>
            <a:normAutofit fontScale="77500" lnSpcReduction="20000"/>
          </a:bodyPr>
          <a:lstStyle/>
          <a:p>
            <a:pPr lvl="0"/>
            <a:r>
              <a:rPr lang="kk-KZ" dirty="0" smtClean="0"/>
              <a:t>салық </a:t>
            </a:r>
            <a:r>
              <a:rPr lang="kk-KZ" dirty="0"/>
              <a:t>төлеушінің міндеттемелерін оның кредиторының есептен шығаруы;</a:t>
            </a:r>
            <a:endParaRPr lang="ru-RU" dirty="0"/>
          </a:p>
          <a:p>
            <a:pPr lvl="0"/>
            <a:r>
              <a:rPr lang="kk-KZ" dirty="0"/>
              <a:t>салық төлеуші таратылған кезде тарату балансы бекітілген кезде кредитор талап етпеген  міндеттемелер;</a:t>
            </a:r>
            <a:endParaRPr lang="ru-RU" dirty="0"/>
          </a:p>
          <a:p>
            <a:pPr lvl="0"/>
            <a:r>
              <a:rPr lang="kk-KZ" dirty="0"/>
              <a:t>ҚР заңнамалалық актілеріне белгіленген талап қою мерзімінің өтуіне байланысты міндеттемелерді есептен шығару;</a:t>
            </a:r>
            <a:endParaRPr lang="ru-RU" dirty="0"/>
          </a:p>
          <a:p>
            <a:pPr lvl="0"/>
            <a:r>
              <a:rPr lang="kk-KZ" dirty="0"/>
              <a:t>соттың заңды күшіне енген шешімі бойынша міндеттемелерді есептен шығару.</a:t>
            </a:r>
            <a:endParaRPr lang="ru-RU" dirty="0"/>
          </a:p>
          <a:p>
            <a:r>
              <a:rPr lang="kk-KZ" dirty="0"/>
              <a:t>Азаматтық К 178 бабына сәйкес талап қоюдың жалпы мерзімі 3 жыл болып белгіленеді.</a:t>
            </a:r>
            <a:endParaRPr lang="ru-RU" dirty="0"/>
          </a:p>
          <a:p>
            <a:r>
              <a:rPr lang="kk-KZ" dirty="0"/>
              <a:t>Міндеттемелерді есептен шығарудан түскен табыс сомасы салық төлеушінің бастапқы құжаттарына сәйкес есептен шығару кезінде төленуге жататын міндеттемелердің сомасына тең болады</a:t>
            </a:r>
            <a:r>
              <a:rPr lang="kk-KZ" dirty="0" smtClean="0"/>
              <a:t>.</a:t>
            </a:r>
            <a:endParaRPr lang="ru-RU" dirty="0"/>
          </a:p>
        </p:txBody>
      </p:sp>
    </p:spTree>
    <p:extLst>
      <p:ext uri="{BB962C8B-B14F-4D97-AF65-F5344CB8AC3E}">
        <p14:creationId xmlns:p14="http://schemas.microsoft.com/office/powerpoint/2010/main" val="42495920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i="1" dirty="0" smtClean="0">
                <a:solidFill>
                  <a:srgbClr val="FF0000"/>
                </a:solidFill>
              </a:rPr>
              <a:t>Күмәнді  міндеттемелерді бойынша  түсетін табыс</a:t>
            </a:r>
            <a:r>
              <a:rPr lang="kk-KZ" sz="2800" b="1" dirty="0" smtClean="0">
                <a:solidFill>
                  <a:srgbClr val="FF0000"/>
                </a:solidFill>
              </a:rPr>
              <a:t> </a:t>
            </a:r>
            <a:r>
              <a:rPr lang="kk-KZ" sz="2800" dirty="0" smtClean="0">
                <a:solidFill>
                  <a:srgbClr val="FF0000"/>
                </a:solidFill>
              </a:rPr>
              <a:t>. </a:t>
            </a:r>
            <a:endParaRPr lang="ru-RU" sz="2800" dirty="0">
              <a:solidFill>
                <a:srgbClr val="FF0000"/>
              </a:solidFill>
            </a:endParaRPr>
          </a:p>
        </p:txBody>
      </p:sp>
      <p:sp>
        <p:nvSpPr>
          <p:cNvPr id="3" name="Объект 2"/>
          <p:cNvSpPr>
            <a:spLocks noGrp="1"/>
          </p:cNvSpPr>
          <p:nvPr>
            <p:ph idx="1"/>
          </p:nvPr>
        </p:nvSpPr>
        <p:spPr/>
        <p:txBody>
          <a:bodyPr>
            <a:normAutofit fontScale="85000" lnSpcReduction="10000"/>
          </a:bodyPr>
          <a:lstStyle/>
          <a:p>
            <a:r>
              <a:rPr lang="kk-KZ" dirty="0" smtClean="0"/>
              <a:t>Сатып </a:t>
            </a:r>
            <a:r>
              <a:rPr lang="kk-KZ" dirty="0"/>
              <a:t>алынған тауарлар (жұмыстар, көрсетілген қызметтер) бойынша, сондай-ақ қызметкерлердің есебіне жазылған табыстар мен СҚ –ң 89   бабына  сәйкес айқындалған басқа төлемдер бойынша туындаған күнінен бастап 3 жыл ішінде қанағаттандырылмаған міндеттемелер күмәнді деп танылады,  табысқа ҚҚС жатқызылмайды.</a:t>
            </a:r>
            <a:endParaRPr lang="ru-RU" dirty="0"/>
          </a:p>
          <a:p>
            <a:r>
              <a:rPr lang="kk-KZ" b="1" i="1" dirty="0">
                <a:solidFill>
                  <a:srgbClr val="FF0000"/>
                </a:solidFill>
              </a:rPr>
              <a:t>Өтеусіз алынған мүлік</a:t>
            </a:r>
            <a:r>
              <a:rPr lang="kk-KZ" b="1" dirty="0">
                <a:solidFill>
                  <a:srgbClr val="FF0000"/>
                </a:solidFill>
              </a:rPr>
              <a:t> </a:t>
            </a:r>
            <a:r>
              <a:rPr lang="kk-KZ" b="1" dirty="0"/>
              <a:t>СК 96 бабына сәйкес </a:t>
            </a:r>
            <a:r>
              <a:rPr lang="kk-KZ" dirty="0"/>
              <a:t> Салық төлеуші өтеусіз алған кез келген мүліктің, оның ішінде жұмыстар мен  көрсетілген қызметтердің құны оның табысы болып табылады.</a:t>
            </a:r>
            <a:endParaRPr lang="ru-RU" dirty="0"/>
          </a:p>
          <a:p>
            <a:endParaRPr lang="ru-RU" dirty="0"/>
          </a:p>
        </p:txBody>
      </p:sp>
    </p:spTree>
    <p:extLst>
      <p:ext uri="{BB962C8B-B14F-4D97-AF65-F5344CB8AC3E}">
        <p14:creationId xmlns:p14="http://schemas.microsoft.com/office/powerpoint/2010/main" val="24573581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116632"/>
            <a:ext cx="7772400" cy="1470025"/>
          </a:xfrm>
        </p:spPr>
        <p:txBody>
          <a:bodyPr>
            <a:normAutofit/>
          </a:bodyPr>
          <a:lstStyle/>
          <a:p>
            <a:r>
              <a:rPr lang="ru-RU" sz="2400" b="1" dirty="0" err="1"/>
              <a:t>Заңды</a:t>
            </a:r>
            <a:r>
              <a:rPr lang="ru-RU" sz="2400" b="1" dirty="0"/>
              <a:t> </a:t>
            </a:r>
            <a:r>
              <a:rPr lang="ru-RU" sz="2400" b="1" dirty="0" err="1"/>
              <a:t>тұлғаның</a:t>
            </a:r>
            <a:r>
              <a:rPr lang="ru-RU" sz="2400" b="1" dirty="0"/>
              <a:t> </a:t>
            </a:r>
            <a:r>
              <a:rPr lang="ru-RU" sz="2400" b="1" dirty="0" err="1"/>
              <a:t>жиынтық</a:t>
            </a:r>
            <a:r>
              <a:rPr lang="ru-RU" sz="2400" b="1" dirty="0"/>
              <a:t> </a:t>
            </a:r>
            <a:r>
              <a:rPr lang="ru-RU" sz="2400" b="1" dirty="0" err="1"/>
              <a:t>жылдық</a:t>
            </a:r>
            <a:r>
              <a:rPr lang="ru-RU" sz="2400" b="1" dirty="0"/>
              <a:t> </a:t>
            </a:r>
            <a:r>
              <a:rPr lang="ru-RU" sz="2400" b="1" dirty="0" err="1"/>
              <a:t>табысының</a:t>
            </a:r>
            <a:r>
              <a:rPr lang="ru-RU" sz="2400" b="1" dirty="0"/>
              <a:t> </a:t>
            </a:r>
            <a:r>
              <a:rPr lang="ru-RU" sz="2400" b="1" dirty="0" err="1"/>
              <a:t>салық</a:t>
            </a:r>
            <a:r>
              <a:rPr lang="ru-RU" sz="2400" b="1" dirty="0"/>
              <a:t> </a:t>
            </a:r>
            <a:r>
              <a:rPr lang="ru-RU" sz="2400" b="1" dirty="0" err="1"/>
              <a:t>есебі</a:t>
            </a:r>
            <a:r>
              <a:rPr lang="ru-RU" sz="2400" b="1" dirty="0"/>
              <a:t> </a:t>
            </a:r>
            <a:endParaRPr lang="ru-RU" sz="2400" dirty="0"/>
          </a:p>
        </p:txBody>
      </p:sp>
      <p:sp>
        <p:nvSpPr>
          <p:cNvPr id="3" name="Подзаголовок 2"/>
          <p:cNvSpPr>
            <a:spLocks noGrp="1"/>
          </p:cNvSpPr>
          <p:nvPr>
            <p:ph type="subTitle" idx="1"/>
          </p:nvPr>
        </p:nvSpPr>
        <p:spPr>
          <a:xfrm>
            <a:off x="287016" y="1600341"/>
            <a:ext cx="8856984" cy="5256584"/>
          </a:xfrm>
        </p:spPr>
        <p:txBody>
          <a:bodyPr>
            <a:normAutofit fontScale="47500" lnSpcReduction="20000"/>
          </a:bodyPr>
          <a:lstStyle/>
          <a:p>
            <a:pPr algn="l"/>
            <a:r>
              <a:rPr lang="en-US" sz="4400" dirty="0" smtClean="0">
                <a:solidFill>
                  <a:schemeClr val="tx1"/>
                </a:solidFill>
              </a:rPr>
              <a:t>   </a:t>
            </a:r>
            <a:r>
              <a:rPr lang="ru-RU" sz="4400" dirty="0" err="1" smtClean="0">
                <a:solidFill>
                  <a:schemeClr val="tx1"/>
                </a:solidFill>
              </a:rPr>
              <a:t>Корпоративтік</a:t>
            </a:r>
            <a:r>
              <a:rPr lang="ru-RU" sz="4400" dirty="0" smtClean="0">
                <a:solidFill>
                  <a:schemeClr val="tx1"/>
                </a:solidFill>
              </a:rPr>
              <a:t> </a:t>
            </a:r>
            <a:r>
              <a:rPr lang="ru-RU" sz="4400" dirty="0" err="1">
                <a:solidFill>
                  <a:schemeClr val="tx1"/>
                </a:solidFill>
              </a:rPr>
              <a:t>табыс</a:t>
            </a:r>
            <a:r>
              <a:rPr lang="ru-RU" sz="4400" dirty="0">
                <a:solidFill>
                  <a:schemeClr val="tx1"/>
                </a:solidFill>
              </a:rPr>
              <a:t> </a:t>
            </a:r>
            <a:r>
              <a:rPr lang="ru-RU" sz="4400" dirty="0" err="1">
                <a:solidFill>
                  <a:schemeClr val="tx1"/>
                </a:solidFill>
              </a:rPr>
              <a:t>салығының</a:t>
            </a:r>
            <a:r>
              <a:rPr lang="ru-RU" sz="4400" dirty="0">
                <a:solidFill>
                  <a:schemeClr val="tx1"/>
                </a:solidFill>
              </a:rPr>
              <a:t> </a:t>
            </a:r>
            <a:r>
              <a:rPr lang="ru-RU" sz="4400" dirty="0" err="1">
                <a:solidFill>
                  <a:schemeClr val="tx1"/>
                </a:solidFill>
              </a:rPr>
              <a:t>төлеушілері</a:t>
            </a:r>
            <a:r>
              <a:rPr lang="ru-RU" sz="4400" dirty="0">
                <a:solidFill>
                  <a:schemeClr val="tx1"/>
                </a:solidFill>
              </a:rPr>
              <a:t>:</a:t>
            </a:r>
          </a:p>
          <a:p>
            <a:pPr algn="l"/>
            <a:r>
              <a:rPr lang="ru-RU" sz="4400" dirty="0">
                <a:solidFill>
                  <a:schemeClr val="tx1"/>
                </a:solidFill>
              </a:rPr>
              <a:t> </a:t>
            </a:r>
          </a:p>
          <a:p>
            <a:pPr algn="l"/>
            <a:r>
              <a:rPr lang="ru-RU" sz="4400" dirty="0" err="1">
                <a:solidFill>
                  <a:schemeClr val="tx1"/>
                </a:solidFill>
              </a:rPr>
              <a:t>мемлекеттік</a:t>
            </a:r>
            <a:r>
              <a:rPr lang="ru-RU" sz="4400" dirty="0">
                <a:solidFill>
                  <a:schemeClr val="tx1"/>
                </a:solidFill>
              </a:rPr>
              <a:t> </a:t>
            </a:r>
            <a:r>
              <a:rPr lang="ru-RU" sz="4400" dirty="0" err="1">
                <a:solidFill>
                  <a:schemeClr val="tx1"/>
                </a:solidFill>
              </a:rPr>
              <a:t>мекемелерді</a:t>
            </a:r>
            <a:r>
              <a:rPr lang="ru-RU" sz="4400" dirty="0">
                <a:solidFill>
                  <a:schemeClr val="tx1"/>
                </a:solidFill>
              </a:rPr>
              <a:t> </a:t>
            </a:r>
            <a:r>
              <a:rPr lang="ru-RU" sz="4400" dirty="0" err="1">
                <a:solidFill>
                  <a:schemeClr val="tx1"/>
                </a:solidFill>
              </a:rPr>
              <a:t>қоспағанда</a:t>
            </a:r>
            <a:r>
              <a:rPr lang="ru-RU" sz="4400" dirty="0">
                <a:solidFill>
                  <a:schemeClr val="tx1"/>
                </a:solidFill>
              </a:rPr>
              <a:t>, </a:t>
            </a:r>
            <a:r>
              <a:rPr lang="ru-RU" sz="4400" dirty="0" err="1">
                <a:solidFill>
                  <a:schemeClr val="tx1"/>
                </a:solidFill>
              </a:rPr>
              <a:t>Қазақстан</a:t>
            </a:r>
            <a:r>
              <a:rPr lang="ru-RU" sz="4400" dirty="0">
                <a:solidFill>
                  <a:schemeClr val="tx1"/>
                </a:solidFill>
              </a:rPr>
              <a:t> </a:t>
            </a:r>
            <a:r>
              <a:rPr lang="ru-RU" sz="4400" dirty="0" err="1">
                <a:solidFill>
                  <a:schemeClr val="tx1"/>
                </a:solidFill>
              </a:rPr>
              <a:t>Республикасының</a:t>
            </a:r>
            <a:r>
              <a:rPr lang="ru-RU" sz="4400" dirty="0">
                <a:solidFill>
                  <a:schemeClr val="tx1"/>
                </a:solidFill>
              </a:rPr>
              <a:t> резидент </a:t>
            </a:r>
            <a:r>
              <a:rPr lang="ru-RU" sz="4400" dirty="0" err="1">
                <a:solidFill>
                  <a:schemeClr val="tx1"/>
                </a:solidFill>
              </a:rPr>
              <a:t>заңды</a:t>
            </a:r>
            <a:r>
              <a:rPr lang="ru-RU" sz="4400" dirty="0">
                <a:solidFill>
                  <a:schemeClr val="tx1"/>
                </a:solidFill>
              </a:rPr>
              <a:t> </a:t>
            </a:r>
            <a:r>
              <a:rPr lang="ru-RU" sz="4400" dirty="0" err="1">
                <a:solidFill>
                  <a:schemeClr val="tx1"/>
                </a:solidFill>
              </a:rPr>
              <a:t>тұлғалары</a:t>
            </a:r>
            <a:r>
              <a:rPr lang="ru-RU" sz="4400" dirty="0">
                <a:solidFill>
                  <a:schemeClr val="tx1"/>
                </a:solidFill>
              </a:rPr>
              <a:t>, </a:t>
            </a:r>
            <a:r>
              <a:rPr lang="ru-RU" sz="4400" dirty="0" err="1">
                <a:solidFill>
                  <a:schemeClr val="tx1"/>
                </a:solidFill>
              </a:rPr>
              <a:t>сондай-ақ</a:t>
            </a:r>
            <a:r>
              <a:rPr lang="ru-RU" sz="4400" dirty="0">
                <a:solidFill>
                  <a:schemeClr val="tx1"/>
                </a:solidFill>
              </a:rPr>
              <a:t> </a:t>
            </a:r>
            <a:r>
              <a:rPr lang="ru-RU" sz="4400" dirty="0" err="1">
                <a:solidFill>
                  <a:schemeClr val="tx1"/>
                </a:solidFill>
              </a:rPr>
              <a:t>Қазақстан</a:t>
            </a:r>
            <a:r>
              <a:rPr lang="ru-RU" sz="4400" dirty="0">
                <a:solidFill>
                  <a:schemeClr val="tx1"/>
                </a:solidFill>
              </a:rPr>
              <a:t> </a:t>
            </a:r>
            <a:r>
              <a:rPr lang="ru-RU" sz="4400" dirty="0" err="1">
                <a:solidFill>
                  <a:schemeClr val="tx1"/>
                </a:solidFill>
              </a:rPr>
              <a:t>Республикасында</a:t>
            </a:r>
            <a:r>
              <a:rPr lang="ru-RU" sz="4400" dirty="0">
                <a:solidFill>
                  <a:schemeClr val="tx1"/>
                </a:solidFill>
              </a:rPr>
              <a:t> </a:t>
            </a:r>
            <a:r>
              <a:rPr lang="ru-RU" sz="4400" dirty="0" err="1">
                <a:solidFill>
                  <a:schemeClr val="tx1"/>
                </a:solidFill>
              </a:rPr>
              <a:t>қызметін</a:t>
            </a:r>
            <a:r>
              <a:rPr lang="ru-RU" sz="4400" dirty="0">
                <a:solidFill>
                  <a:schemeClr val="tx1"/>
                </a:solidFill>
              </a:rPr>
              <a:t> </a:t>
            </a:r>
            <a:r>
              <a:rPr lang="ru-RU" sz="4400" dirty="0" err="1">
                <a:solidFill>
                  <a:schemeClr val="tx1"/>
                </a:solidFill>
              </a:rPr>
              <a:t>тұрақты</a:t>
            </a:r>
            <a:r>
              <a:rPr lang="ru-RU" sz="4400" dirty="0">
                <a:solidFill>
                  <a:schemeClr val="tx1"/>
                </a:solidFill>
              </a:rPr>
              <a:t> </a:t>
            </a:r>
            <a:r>
              <a:rPr lang="ru-RU" sz="4400" dirty="0" err="1">
                <a:solidFill>
                  <a:schemeClr val="tx1"/>
                </a:solidFill>
              </a:rPr>
              <a:t>мекеме</a:t>
            </a:r>
            <a:r>
              <a:rPr lang="ru-RU" sz="4400" dirty="0">
                <a:solidFill>
                  <a:schemeClr val="tx1"/>
                </a:solidFill>
              </a:rPr>
              <a:t> </a:t>
            </a:r>
            <a:r>
              <a:rPr lang="ru-RU" sz="4400" dirty="0" err="1">
                <a:solidFill>
                  <a:schemeClr val="tx1"/>
                </a:solidFill>
              </a:rPr>
              <a:t>арқылы</a:t>
            </a:r>
            <a:r>
              <a:rPr lang="ru-RU" sz="4400" dirty="0">
                <a:solidFill>
                  <a:schemeClr val="tx1"/>
                </a:solidFill>
              </a:rPr>
              <a:t> </a:t>
            </a:r>
            <a:r>
              <a:rPr lang="ru-RU" sz="4400" dirty="0" err="1" smtClean="0">
                <a:solidFill>
                  <a:schemeClr val="tx1"/>
                </a:solidFill>
              </a:rPr>
              <a:t>жүзеге</a:t>
            </a:r>
            <a:r>
              <a:rPr lang="en-US" sz="4400" dirty="0">
                <a:solidFill>
                  <a:schemeClr val="tx1"/>
                </a:solidFill>
              </a:rPr>
              <a:t> </a:t>
            </a:r>
            <a:r>
              <a:rPr lang="ru-RU" sz="4400" dirty="0" err="1" smtClean="0">
                <a:solidFill>
                  <a:schemeClr val="tx1"/>
                </a:solidFill>
              </a:rPr>
              <a:t>асыратын</a:t>
            </a:r>
            <a:r>
              <a:rPr lang="ru-RU" sz="4400" dirty="0" smtClean="0">
                <a:solidFill>
                  <a:schemeClr val="tx1"/>
                </a:solidFill>
              </a:rPr>
              <a:t> </a:t>
            </a:r>
            <a:r>
              <a:rPr lang="ru-RU" sz="4400" dirty="0" err="1">
                <a:solidFill>
                  <a:schemeClr val="tx1"/>
                </a:solidFill>
              </a:rPr>
              <a:t>немесе</a:t>
            </a:r>
            <a:r>
              <a:rPr lang="ru-RU" sz="4400" dirty="0">
                <a:solidFill>
                  <a:schemeClr val="tx1"/>
                </a:solidFill>
              </a:rPr>
              <a:t> </a:t>
            </a:r>
            <a:r>
              <a:rPr lang="ru-RU" sz="4400" dirty="0" err="1">
                <a:solidFill>
                  <a:schemeClr val="tx1"/>
                </a:solidFill>
              </a:rPr>
              <a:t>Қазақстан</a:t>
            </a:r>
            <a:r>
              <a:rPr lang="ru-RU" sz="4400" dirty="0">
                <a:solidFill>
                  <a:schemeClr val="tx1"/>
                </a:solidFill>
              </a:rPr>
              <a:t> </a:t>
            </a:r>
            <a:r>
              <a:rPr lang="ru-RU" sz="4400" dirty="0" err="1">
                <a:solidFill>
                  <a:schemeClr val="tx1"/>
                </a:solidFill>
              </a:rPr>
              <a:t>Республикасындағы</a:t>
            </a:r>
            <a:r>
              <a:rPr lang="ru-RU" sz="4400" dirty="0">
                <a:solidFill>
                  <a:schemeClr val="tx1"/>
                </a:solidFill>
              </a:rPr>
              <a:t> </a:t>
            </a:r>
            <a:r>
              <a:rPr lang="ru-RU" sz="4400" dirty="0" err="1">
                <a:solidFill>
                  <a:schemeClr val="tx1"/>
                </a:solidFill>
              </a:rPr>
              <a:t>көздерден</a:t>
            </a:r>
            <a:r>
              <a:rPr lang="ru-RU" sz="4400" dirty="0">
                <a:solidFill>
                  <a:schemeClr val="tx1"/>
                </a:solidFill>
              </a:rPr>
              <a:t> </a:t>
            </a:r>
            <a:r>
              <a:rPr lang="ru-RU" sz="4400" dirty="0" err="1">
                <a:solidFill>
                  <a:schemeClr val="tx1"/>
                </a:solidFill>
              </a:rPr>
              <a:t>табыстар</a:t>
            </a:r>
            <a:r>
              <a:rPr lang="ru-RU" sz="4400" dirty="0">
                <a:solidFill>
                  <a:schemeClr val="tx1"/>
                </a:solidFill>
              </a:rPr>
              <a:t> </a:t>
            </a:r>
            <a:r>
              <a:rPr lang="ru-RU" sz="4400" dirty="0" err="1">
                <a:solidFill>
                  <a:schemeClr val="tx1"/>
                </a:solidFill>
              </a:rPr>
              <a:t>алатын</a:t>
            </a:r>
            <a:r>
              <a:rPr lang="ru-RU" sz="4400" dirty="0">
                <a:solidFill>
                  <a:schemeClr val="tx1"/>
                </a:solidFill>
              </a:rPr>
              <a:t> резидент </a:t>
            </a:r>
            <a:r>
              <a:rPr lang="ru-RU" sz="4400" dirty="0" err="1">
                <a:solidFill>
                  <a:schemeClr val="tx1"/>
                </a:solidFill>
              </a:rPr>
              <a:t>емес</a:t>
            </a:r>
            <a:r>
              <a:rPr lang="ru-RU" sz="4400" dirty="0">
                <a:solidFill>
                  <a:schemeClr val="tx1"/>
                </a:solidFill>
              </a:rPr>
              <a:t> </a:t>
            </a:r>
            <a:r>
              <a:rPr lang="ru-RU" sz="4400" dirty="0" err="1">
                <a:solidFill>
                  <a:schemeClr val="tx1"/>
                </a:solidFill>
              </a:rPr>
              <a:t>заңды</a:t>
            </a:r>
            <a:r>
              <a:rPr lang="ru-RU" sz="4400" dirty="0">
                <a:solidFill>
                  <a:schemeClr val="tx1"/>
                </a:solidFill>
              </a:rPr>
              <a:t> </a:t>
            </a:r>
            <a:r>
              <a:rPr lang="ru-RU" sz="4400" dirty="0" err="1">
                <a:solidFill>
                  <a:schemeClr val="tx1"/>
                </a:solidFill>
              </a:rPr>
              <a:t>тұлғалар</a:t>
            </a:r>
            <a:r>
              <a:rPr lang="ru-RU" sz="4400" dirty="0">
                <a:solidFill>
                  <a:schemeClr val="tx1"/>
                </a:solidFill>
              </a:rPr>
              <a:t> </a:t>
            </a:r>
            <a:r>
              <a:rPr lang="ru-RU" sz="4400" dirty="0" err="1">
                <a:solidFill>
                  <a:schemeClr val="tx1"/>
                </a:solidFill>
              </a:rPr>
              <a:t>корпоративтік</a:t>
            </a:r>
            <a:r>
              <a:rPr lang="ru-RU" sz="4400" dirty="0">
                <a:solidFill>
                  <a:schemeClr val="tx1"/>
                </a:solidFill>
              </a:rPr>
              <a:t> </a:t>
            </a:r>
            <a:r>
              <a:rPr lang="ru-RU" sz="4400" dirty="0" err="1">
                <a:solidFill>
                  <a:schemeClr val="tx1"/>
                </a:solidFill>
              </a:rPr>
              <a:t>табыс</a:t>
            </a:r>
            <a:r>
              <a:rPr lang="ru-RU" sz="4400" dirty="0">
                <a:solidFill>
                  <a:schemeClr val="tx1"/>
                </a:solidFill>
              </a:rPr>
              <a:t> </a:t>
            </a:r>
            <a:r>
              <a:rPr lang="ru-RU" sz="4400" dirty="0" err="1">
                <a:solidFill>
                  <a:schemeClr val="tx1"/>
                </a:solidFill>
              </a:rPr>
              <a:t>салығын</a:t>
            </a:r>
            <a:r>
              <a:rPr lang="ru-RU" sz="4400" dirty="0">
                <a:solidFill>
                  <a:schemeClr val="tx1"/>
                </a:solidFill>
              </a:rPr>
              <a:t> </a:t>
            </a:r>
            <a:r>
              <a:rPr lang="ru-RU" sz="4400" dirty="0" err="1">
                <a:solidFill>
                  <a:schemeClr val="tx1"/>
                </a:solidFill>
              </a:rPr>
              <a:t>төлеушілер</a:t>
            </a:r>
            <a:r>
              <a:rPr lang="ru-RU" sz="4400" dirty="0">
                <a:solidFill>
                  <a:schemeClr val="tx1"/>
                </a:solidFill>
              </a:rPr>
              <a:t> </a:t>
            </a:r>
            <a:r>
              <a:rPr lang="ru-RU" sz="4400" dirty="0" err="1">
                <a:solidFill>
                  <a:schemeClr val="tx1"/>
                </a:solidFill>
              </a:rPr>
              <a:t>болып</a:t>
            </a:r>
            <a:r>
              <a:rPr lang="ru-RU" sz="4400" dirty="0">
                <a:solidFill>
                  <a:schemeClr val="tx1"/>
                </a:solidFill>
              </a:rPr>
              <a:t> </a:t>
            </a:r>
            <a:r>
              <a:rPr lang="ru-RU" sz="4400" dirty="0" err="1">
                <a:solidFill>
                  <a:schemeClr val="tx1"/>
                </a:solidFill>
              </a:rPr>
              <a:t>табылады</a:t>
            </a:r>
            <a:r>
              <a:rPr lang="ru-RU" sz="4400" dirty="0" smtClean="0">
                <a:solidFill>
                  <a:schemeClr val="tx1"/>
                </a:solidFill>
              </a:rPr>
              <a:t>.</a:t>
            </a:r>
            <a:endParaRPr lang="en-US" sz="4400" dirty="0" smtClean="0">
              <a:solidFill>
                <a:schemeClr val="tx1"/>
              </a:solidFill>
            </a:endParaRPr>
          </a:p>
          <a:p>
            <a:pPr algn="l"/>
            <a:endParaRPr lang="ru-RU" sz="4400" dirty="0">
              <a:solidFill>
                <a:schemeClr val="tx1"/>
              </a:solidFill>
            </a:endParaRPr>
          </a:p>
          <a:p>
            <a:r>
              <a:rPr lang="ru-RU" sz="4400" dirty="0" err="1">
                <a:solidFill>
                  <a:schemeClr val="tx1"/>
                </a:solidFill>
              </a:rPr>
              <a:t>оңайлатылған</a:t>
            </a:r>
            <a:r>
              <a:rPr lang="ru-RU" sz="4400" dirty="0">
                <a:solidFill>
                  <a:schemeClr val="tx1"/>
                </a:solidFill>
              </a:rPr>
              <a:t> декларация </a:t>
            </a:r>
            <a:r>
              <a:rPr lang="ru-RU" sz="4400" dirty="0" err="1">
                <a:solidFill>
                  <a:schemeClr val="tx1"/>
                </a:solidFill>
              </a:rPr>
              <a:t>негізінде</a:t>
            </a:r>
            <a:r>
              <a:rPr lang="ru-RU" sz="4400" dirty="0">
                <a:solidFill>
                  <a:schemeClr val="tx1"/>
                </a:solidFill>
              </a:rPr>
              <a:t> </a:t>
            </a:r>
            <a:r>
              <a:rPr lang="ru-RU" sz="4400" dirty="0" err="1">
                <a:solidFill>
                  <a:schemeClr val="tx1"/>
                </a:solidFill>
              </a:rPr>
              <a:t>арнаулы</a:t>
            </a:r>
            <a:r>
              <a:rPr lang="ru-RU" sz="4400" dirty="0">
                <a:solidFill>
                  <a:schemeClr val="tx1"/>
                </a:solidFill>
              </a:rPr>
              <a:t> </a:t>
            </a:r>
            <a:r>
              <a:rPr lang="ru-RU" sz="4400" dirty="0" err="1">
                <a:solidFill>
                  <a:schemeClr val="tx1"/>
                </a:solidFill>
              </a:rPr>
              <a:t>салық</a:t>
            </a:r>
            <a:r>
              <a:rPr lang="ru-RU" sz="4400" dirty="0">
                <a:solidFill>
                  <a:schemeClr val="tx1"/>
                </a:solidFill>
              </a:rPr>
              <a:t> </a:t>
            </a:r>
            <a:r>
              <a:rPr lang="ru-RU" sz="4400" dirty="0" err="1">
                <a:solidFill>
                  <a:schemeClr val="tx1"/>
                </a:solidFill>
              </a:rPr>
              <a:t>режимін</a:t>
            </a:r>
            <a:r>
              <a:rPr lang="ru-RU" sz="4400" dirty="0">
                <a:solidFill>
                  <a:schemeClr val="tx1"/>
                </a:solidFill>
              </a:rPr>
              <a:t> </a:t>
            </a:r>
            <a:r>
              <a:rPr lang="ru-RU" sz="4400" dirty="0" err="1">
                <a:solidFill>
                  <a:schemeClr val="tx1"/>
                </a:solidFill>
              </a:rPr>
              <a:t>қолданатын</a:t>
            </a:r>
            <a:r>
              <a:rPr lang="ru-RU" sz="4400" dirty="0">
                <a:solidFill>
                  <a:schemeClr val="tx1"/>
                </a:solidFill>
              </a:rPr>
              <a:t> </a:t>
            </a:r>
            <a:r>
              <a:rPr lang="ru-RU" sz="4400" dirty="0" err="1">
                <a:solidFill>
                  <a:schemeClr val="tx1"/>
                </a:solidFill>
              </a:rPr>
              <a:t>заңды</a:t>
            </a:r>
            <a:r>
              <a:rPr lang="ru-RU" sz="4400" dirty="0">
                <a:solidFill>
                  <a:schemeClr val="tx1"/>
                </a:solidFill>
              </a:rPr>
              <a:t> </a:t>
            </a:r>
            <a:r>
              <a:rPr lang="ru-RU" sz="4400" dirty="0" err="1">
                <a:solidFill>
                  <a:schemeClr val="tx1"/>
                </a:solidFill>
              </a:rPr>
              <a:t>тұлғалар</a:t>
            </a:r>
            <a:r>
              <a:rPr lang="ru-RU" sz="4400" dirty="0">
                <a:solidFill>
                  <a:schemeClr val="tx1"/>
                </a:solidFill>
              </a:rPr>
              <a:t> </a:t>
            </a:r>
            <a:r>
              <a:rPr lang="ru-RU" sz="4400" dirty="0" err="1">
                <a:solidFill>
                  <a:schemeClr val="tx1"/>
                </a:solidFill>
              </a:rPr>
              <a:t>Саылқ</a:t>
            </a:r>
            <a:r>
              <a:rPr lang="ru-RU" sz="4400" dirty="0">
                <a:solidFill>
                  <a:schemeClr val="tx1"/>
                </a:solidFill>
              </a:rPr>
              <a:t> </a:t>
            </a:r>
            <a:r>
              <a:rPr lang="ru-RU" sz="4400" dirty="0" err="1">
                <a:solidFill>
                  <a:schemeClr val="tx1"/>
                </a:solidFill>
              </a:rPr>
              <a:t>Кодекстің</a:t>
            </a:r>
            <a:r>
              <a:rPr lang="ru-RU" sz="4400" dirty="0">
                <a:solidFill>
                  <a:schemeClr val="tx1"/>
                </a:solidFill>
              </a:rPr>
              <a:t> 61-тарауына </a:t>
            </a:r>
            <a:r>
              <a:rPr lang="ru-RU" sz="4400" dirty="0" err="1">
                <a:solidFill>
                  <a:schemeClr val="tx1"/>
                </a:solidFill>
              </a:rPr>
              <a:t>сәйкес</a:t>
            </a:r>
            <a:r>
              <a:rPr lang="ru-RU" sz="4400" dirty="0">
                <a:solidFill>
                  <a:schemeClr val="tx1"/>
                </a:solidFill>
              </a:rPr>
              <a:t>, </a:t>
            </a:r>
            <a:r>
              <a:rPr lang="ru-RU" sz="4400" dirty="0" err="1">
                <a:solidFill>
                  <a:schemeClr val="tx1"/>
                </a:solidFill>
              </a:rPr>
              <a:t>көрсетілген</a:t>
            </a:r>
            <a:r>
              <a:rPr lang="ru-RU" sz="4400" dirty="0">
                <a:solidFill>
                  <a:schemeClr val="tx1"/>
                </a:solidFill>
              </a:rPr>
              <a:t> режим </a:t>
            </a:r>
            <a:r>
              <a:rPr lang="ru-RU" sz="4400" dirty="0" err="1">
                <a:solidFill>
                  <a:schemeClr val="tx1"/>
                </a:solidFill>
              </a:rPr>
              <a:t>шеңберінде</a:t>
            </a:r>
            <a:r>
              <a:rPr lang="ru-RU" sz="4400" dirty="0">
                <a:solidFill>
                  <a:schemeClr val="tx1"/>
                </a:solidFill>
              </a:rPr>
              <a:t> </a:t>
            </a:r>
            <a:r>
              <a:rPr lang="ru-RU" sz="4400" dirty="0" err="1">
                <a:solidFill>
                  <a:schemeClr val="tx1"/>
                </a:solidFill>
              </a:rPr>
              <a:t>салық</a:t>
            </a:r>
            <a:r>
              <a:rPr lang="ru-RU" sz="4400" dirty="0">
                <a:solidFill>
                  <a:schemeClr val="tx1"/>
                </a:solidFill>
              </a:rPr>
              <a:t> </a:t>
            </a:r>
            <a:r>
              <a:rPr lang="ru-RU" sz="4400" dirty="0" err="1">
                <a:solidFill>
                  <a:schemeClr val="tx1"/>
                </a:solidFill>
              </a:rPr>
              <a:t>салынатын</a:t>
            </a:r>
            <a:r>
              <a:rPr lang="ru-RU" sz="4400" dirty="0">
                <a:solidFill>
                  <a:schemeClr val="tx1"/>
                </a:solidFill>
              </a:rPr>
              <a:t> </a:t>
            </a:r>
            <a:r>
              <a:rPr lang="ru-RU" sz="4400" dirty="0" err="1">
                <a:solidFill>
                  <a:schemeClr val="tx1"/>
                </a:solidFill>
              </a:rPr>
              <a:t>табыстар</a:t>
            </a:r>
            <a:r>
              <a:rPr lang="ru-RU" sz="4400" dirty="0">
                <a:solidFill>
                  <a:schemeClr val="tx1"/>
                </a:solidFill>
              </a:rPr>
              <a:t> </a:t>
            </a:r>
            <a:r>
              <a:rPr lang="ru-RU" sz="4400" dirty="0" err="1">
                <a:solidFill>
                  <a:schemeClr val="tx1"/>
                </a:solidFill>
              </a:rPr>
              <a:t>бойынша</a:t>
            </a:r>
            <a:r>
              <a:rPr lang="ru-RU" sz="4400" dirty="0">
                <a:solidFill>
                  <a:schemeClr val="tx1"/>
                </a:solidFill>
              </a:rPr>
              <a:t> </a:t>
            </a:r>
            <a:r>
              <a:rPr lang="ru-RU" sz="4400" dirty="0" err="1">
                <a:solidFill>
                  <a:schemeClr val="tx1"/>
                </a:solidFill>
              </a:rPr>
              <a:t>корпоративтік</a:t>
            </a:r>
            <a:r>
              <a:rPr lang="ru-RU" sz="4400" dirty="0">
                <a:solidFill>
                  <a:schemeClr val="tx1"/>
                </a:solidFill>
              </a:rPr>
              <a:t> </a:t>
            </a:r>
            <a:r>
              <a:rPr lang="ru-RU" sz="4400" dirty="0" err="1">
                <a:solidFill>
                  <a:schemeClr val="tx1"/>
                </a:solidFill>
              </a:rPr>
              <a:t>табыс</a:t>
            </a:r>
            <a:r>
              <a:rPr lang="ru-RU" sz="4400" dirty="0">
                <a:solidFill>
                  <a:schemeClr val="tx1"/>
                </a:solidFill>
              </a:rPr>
              <a:t> </a:t>
            </a:r>
            <a:r>
              <a:rPr lang="ru-RU" sz="4400" dirty="0" err="1">
                <a:solidFill>
                  <a:schemeClr val="tx1"/>
                </a:solidFill>
              </a:rPr>
              <a:t>салығын</a:t>
            </a:r>
            <a:r>
              <a:rPr lang="ru-RU" sz="4400" dirty="0">
                <a:solidFill>
                  <a:schemeClr val="tx1"/>
                </a:solidFill>
              </a:rPr>
              <a:t> </a:t>
            </a:r>
            <a:r>
              <a:rPr lang="ru-RU" sz="4400" dirty="0" err="1">
                <a:solidFill>
                  <a:schemeClr val="tx1"/>
                </a:solidFill>
              </a:rPr>
              <a:t>есептейді</a:t>
            </a:r>
            <a:r>
              <a:rPr lang="ru-RU" sz="4400" dirty="0">
                <a:solidFill>
                  <a:schemeClr val="tx1"/>
                </a:solidFill>
              </a:rPr>
              <a:t> </a:t>
            </a:r>
            <a:r>
              <a:rPr lang="ru-RU" sz="4400" dirty="0" err="1">
                <a:solidFill>
                  <a:schemeClr val="tx1"/>
                </a:solidFill>
              </a:rPr>
              <a:t>және</a:t>
            </a:r>
            <a:r>
              <a:rPr lang="ru-RU" sz="4400" dirty="0">
                <a:solidFill>
                  <a:schemeClr val="tx1"/>
                </a:solidFill>
              </a:rPr>
              <a:t> </a:t>
            </a:r>
            <a:r>
              <a:rPr lang="ru-RU" sz="4400" dirty="0" err="1">
                <a:solidFill>
                  <a:schemeClr val="tx1"/>
                </a:solidFill>
              </a:rPr>
              <a:t>төлейді</a:t>
            </a:r>
            <a:r>
              <a:rPr lang="ru-RU" sz="4400" dirty="0">
                <a:solidFill>
                  <a:schemeClr val="tx1"/>
                </a:solidFill>
              </a:rPr>
              <a:t>.</a:t>
            </a:r>
          </a:p>
          <a:p>
            <a:r>
              <a:rPr lang="ru-RU" sz="4400" dirty="0">
                <a:solidFill>
                  <a:schemeClr val="tx1"/>
                </a:solidFill>
              </a:rPr>
              <a:t> </a:t>
            </a:r>
          </a:p>
          <a:p>
            <a:r>
              <a:rPr lang="ru-RU" sz="4400" dirty="0" err="1">
                <a:solidFill>
                  <a:schemeClr val="tx1"/>
                </a:solidFill>
              </a:rPr>
              <a:t>ойын</a:t>
            </a:r>
            <a:r>
              <a:rPr lang="ru-RU" sz="4400" dirty="0">
                <a:solidFill>
                  <a:schemeClr val="tx1"/>
                </a:solidFill>
              </a:rPr>
              <a:t> </a:t>
            </a:r>
            <a:r>
              <a:rPr lang="ru-RU" sz="4400" dirty="0" err="1">
                <a:solidFill>
                  <a:schemeClr val="tx1"/>
                </a:solidFill>
              </a:rPr>
              <a:t>бизнесі</a:t>
            </a:r>
            <a:r>
              <a:rPr lang="ru-RU" sz="4400" dirty="0">
                <a:solidFill>
                  <a:schemeClr val="tx1"/>
                </a:solidFill>
              </a:rPr>
              <a:t> </a:t>
            </a:r>
            <a:r>
              <a:rPr lang="ru-RU" sz="4400" dirty="0" err="1">
                <a:solidFill>
                  <a:schemeClr val="tx1"/>
                </a:solidFill>
              </a:rPr>
              <a:t>салығын</a:t>
            </a:r>
            <a:r>
              <a:rPr lang="ru-RU" sz="4400" dirty="0">
                <a:solidFill>
                  <a:schemeClr val="tx1"/>
                </a:solidFill>
              </a:rPr>
              <a:t>, </a:t>
            </a:r>
            <a:r>
              <a:rPr lang="ru-RU" sz="4400" dirty="0" err="1">
                <a:solidFill>
                  <a:schemeClr val="tx1"/>
                </a:solidFill>
              </a:rPr>
              <a:t>тіркелген</a:t>
            </a:r>
            <a:r>
              <a:rPr lang="ru-RU" sz="4400" dirty="0">
                <a:solidFill>
                  <a:schemeClr val="tx1"/>
                </a:solidFill>
              </a:rPr>
              <a:t> </a:t>
            </a:r>
            <a:r>
              <a:rPr lang="ru-RU" sz="4400" dirty="0" err="1">
                <a:solidFill>
                  <a:schemeClr val="tx1"/>
                </a:solidFill>
              </a:rPr>
              <a:t>салықты</a:t>
            </a:r>
            <a:r>
              <a:rPr lang="ru-RU" sz="4400" dirty="0">
                <a:solidFill>
                  <a:schemeClr val="tx1"/>
                </a:solidFill>
              </a:rPr>
              <a:t> </a:t>
            </a:r>
            <a:r>
              <a:rPr lang="ru-RU" sz="4400" dirty="0" err="1">
                <a:solidFill>
                  <a:schemeClr val="tx1"/>
                </a:solidFill>
              </a:rPr>
              <a:t>төлеушілер</a:t>
            </a:r>
            <a:r>
              <a:rPr lang="ru-RU" sz="4400" dirty="0">
                <a:solidFill>
                  <a:schemeClr val="tx1"/>
                </a:solidFill>
              </a:rPr>
              <a:t> </a:t>
            </a:r>
            <a:r>
              <a:rPr lang="ru-RU" sz="4400" dirty="0" err="1">
                <a:solidFill>
                  <a:schemeClr val="tx1"/>
                </a:solidFill>
              </a:rPr>
              <a:t>салық</a:t>
            </a:r>
            <a:r>
              <a:rPr lang="ru-RU" sz="4400" dirty="0">
                <a:solidFill>
                  <a:schemeClr val="tx1"/>
                </a:solidFill>
              </a:rPr>
              <a:t> </a:t>
            </a:r>
            <a:r>
              <a:rPr lang="ru-RU" sz="4400" dirty="0" err="1">
                <a:solidFill>
                  <a:schemeClr val="tx1"/>
                </a:solidFill>
              </a:rPr>
              <a:t>Кодекстің</a:t>
            </a:r>
            <a:r>
              <a:rPr lang="ru-RU" sz="4400" dirty="0">
                <a:solidFill>
                  <a:schemeClr val="tx1"/>
                </a:solidFill>
              </a:rPr>
              <a:t> 411, 420-баптарында </a:t>
            </a:r>
            <a:r>
              <a:rPr lang="ru-RU" sz="4400" dirty="0" err="1">
                <a:solidFill>
                  <a:schemeClr val="tx1"/>
                </a:solidFill>
              </a:rPr>
              <a:t>көрсетілген</a:t>
            </a:r>
            <a:r>
              <a:rPr lang="ru-RU" sz="4400" dirty="0">
                <a:solidFill>
                  <a:schemeClr val="tx1"/>
                </a:solidFill>
              </a:rPr>
              <a:t> </a:t>
            </a:r>
            <a:r>
              <a:rPr lang="ru-RU" sz="4400" dirty="0" err="1">
                <a:solidFill>
                  <a:schemeClr val="tx1"/>
                </a:solidFill>
              </a:rPr>
              <a:t>қызмет</a:t>
            </a:r>
            <a:r>
              <a:rPr lang="ru-RU" sz="4400" dirty="0">
                <a:solidFill>
                  <a:schemeClr val="tx1"/>
                </a:solidFill>
              </a:rPr>
              <a:t> </a:t>
            </a:r>
            <a:r>
              <a:rPr lang="ru-RU" sz="4400" dirty="0" err="1">
                <a:solidFill>
                  <a:schemeClr val="tx1"/>
                </a:solidFill>
              </a:rPr>
              <a:t>түрлерін</a:t>
            </a:r>
            <a:r>
              <a:rPr lang="ru-RU" sz="4400" dirty="0">
                <a:solidFill>
                  <a:schemeClr val="tx1"/>
                </a:solidFill>
              </a:rPr>
              <a:t> </a:t>
            </a:r>
            <a:r>
              <a:rPr lang="ru-RU" sz="4400" dirty="0" err="1">
                <a:solidFill>
                  <a:schemeClr val="tx1"/>
                </a:solidFill>
              </a:rPr>
              <a:t>жүзеге</a:t>
            </a:r>
            <a:r>
              <a:rPr lang="ru-RU" sz="4400" dirty="0">
                <a:solidFill>
                  <a:schemeClr val="tx1"/>
                </a:solidFill>
              </a:rPr>
              <a:t> </a:t>
            </a:r>
            <a:r>
              <a:rPr lang="ru-RU" sz="4400" dirty="0" err="1">
                <a:solidFill>
                  <a:schemeClr val="tx1"/>
                </a:solidFill>
              </a:rPr>
              <a:t>асырудан</a:t>
            </a:r>
            <a:r>
              <a:rPr lang="ru-RU" sz="4400" dirty="0">
                <a:solidFill>
                  <a:schemeClr val="tx1"/>
                </a:solidFill>
              </a:rPr>
              <a:t> </a:t>
            </a:r>
            <a:r>
              <a:rPr lang="ru-RU" sz="4400" dirty="0" err="1">
                <a:solidFill>
                  <a:schemeClr val="tx1"/>
                </a:solidFill>
              </a:rPr>
              <a:t>түсетін</a:t>
            </a:r>
            <a:r>
              <a:rPr lang="ru-RU" sz="4400" dirty="0">
                <a:solidFill>
                  <a:schemeClr val="tx1"/>
                </a:solidFill>
              </a:rPr>
              <a:t> </a:t>
            </a:r>
            <a:r>
              <a:rPr lang="ru-RU" sz="4400" dirty="0" err="1">
                <a:solidFill>
                  <a:schemeClr val="tx1"/>
                </a:solidFill>
              </a:rPr>
              <a:t>табыстар</a:t>
            </a:r>
            <a:r>
              <a:rPr lang="ru-RU" sz="4400" dirty="0">
                <a:solidFill>
                  <a:schemeClr val="tx1"/>
                </a:solidFill>
              </a:rPr>
              <a:t> </a:t>
            </a:r>
            <a:r>
              <a:rPr lang="ru-RU" sz="4400" dirty="0" err="1">
                <a:solidFill>
                  <a:schemeClr val="tx1"/>
                </a:solidFill>
              </a:rPr>
              <a:t>бойынша</a:t>
            </a:r>
            <a:r>
              <a:rPr lang="ru-RU" sz="4400" dirty="0">
                <a:solidFill>
                  <a:schemeClr val="tx1"/>
                </a:solidFill>
              </a:rPr>
              <a:t> </a:t>
            </a:r>
            <a:r>
              <a:rPr lang="ru-RU" sz="4400" dirty="0" err="1">
                <a:solidFill>
                  <a:schemeClr val="tx1"/>
                </a:solidFill>
              </a:rPr>
              <a:t>корпоративтік</a:t>
            </a:r>
            <a:r>
              <a:rPr lang="ru-RU" sz="4400" dirty="0">
                <a:solidFill>
                  <a:schemeClr val="tx1"/>
                </a:solidFill>
              </a:rPr>
              <a:t> </a:t>
            </a:r>
            <a:r>
              <a:rPr lang="ru-RU" sz="4400" dirty="0" err="1">
                <a:solidFill>
                  <a:schemeClr val="tx1"/>
                </a:solidFill>
              </a:rPr>
              <a:t>табыс</a:t>
            </a:r>
            <a:r>
              <a:rPr lang="ru-RU" sz="4400" dirty="0">
                <a:solidFill>
                  <a:schemeClr val="tx1"/>
                </a:solidFill>
              </a:rPr>
              <a:t> </a:t>
            </a:r>
            <a:r>
              <a:rPr lang="ru-RU" sz="4400" dirty="0" err="1">
                <a:solidFill>
                  <a:schemeClr val="tx1"/>
                </a:solidFill>
              </a:rPr>
              <a:t>салығын</a:t>
            </a:r>
            <a:r>
              <a:rPr lang="ru-RU" sz="4400" dirty="0">
                <a:solidFill>
                  <a:schemeClr val="tx1"/>
                </a:solidFill>
              </a:rPr>
              <a:t> </a:t>
            </a:r>
            <a:r>
              <a:rPr lang="ru-RU" sz="4400" dirty="0" err="1">
                <a:solidFill>
                  <a:schemeClr val="tx1"/>
                </a:solidFill>
              </a:rPr>
              <a:t>төлеушілер</a:t>
            </a:r>
            <a:r>
              <a:rPr lang="ru-RU" sz="4400" dirty="0">
                <a:solidFill>
                  <a:schemeClr val="tx1"/>
                </a:solidFill>
              </a:rPr>
              <a:t> </a:t>
            </a:r>
            <a:r>
              <a:rPr lang="ru-RU" sz="4400" dirty="0" err="1">
                <a:solidFill>
                  <a:schemeClr val="tx1"/>
                </a:solidFill>
              </a:rPr>
              <a:t>болып</a:t>
            </a:r>
            <a:r>
              <a:rPr lang="ru-RU" sz="4400" dirty="0">
                <a:solidFill>
                  <a:schemeClr val="tx1"/>
                </a:solidFill>
              </a:rPr>
              <a:t> </a:t>
            </a:r>
            <a:r>
              <a:rPr lang="ru-RU" sz="4400" dirty="0" err="1">
                <a:solidFill>
                  <a:schemeClr val="tx1"/>
                </a:solidFill>
              </a:rPr>
              <a:t>табылмайды</a:t>
            </a:r>
            <a:r>
              <a:rPr lang="ru-RU" sz="4400" dirty="0">
                <a:solidFill>
                  <a:schemeClr val="tx1"/>
                </a:solidFill>
              </a:rPr>
              <a:t>.</a:t>
            </a:r>
          </a:p>
          <a:p>
            <a:endParaRPr lang="ru-RU" dirty="0"/>
          </a:p>
        </p:txBody>
      </p:sp>
    </p:spTree>
    <p:extLst>
      <p:ext uri="{BB962C8B-B14F-4D97-AF65-F5344CB8AC3E}">
        <p14:creationId xmlns:p14="http://schemas.microsoft.com/office/powerpoint/2010/main" val="35771340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504" y="260648"/>
            <a:ext cx="9289032" cy="1224136"/>
          </a:xfrm>
        </p:spPr>
        <p:txBody>
          <a:bodyPr>
            <a:normAutofit/>
          </a:bodyPr>
          <a:lstStyle/>
          <a:p>
            <a:pPr lvl="0"/>
            <a:r>
              <a:rPr lang="ru-RU" sz="3600" b="1" dirty="0" err="1"/>
              <a:t>Корпоративтік</a:t>
            </a:r>
            <a:r>
              <a:rPr lang="ru-RU" sz="3600" b="1" dirty="0"/>
              <a:t> </a:t>
            </a:r>
            <a:r>
              <a:rPr lang="ru-RU" sz="3600" b="1" dirty="0" err="1"/>
              <a:t>табыс</a:t>
            </a:r>
            <a:r>
              <a:rPr lang="ru-RU" sz="3600" b="1" dirty="0"/>
              <a:t> </a:t>
            </a:r>
            <a:r>
              <a:rPr lang="ru-RU" sz="3600" b="1" dirty="0" err="1"/>
              <a:t>салығын</a:t>
            </a:r>
            <a:r>
              <a:rPr lang="ru-RU" sz="3600" b="1" dirty="0"/>
              <a:t> салу </a:t>
            </a:r>
            <a:r>
              <a:rPr lang="ru-RU" sz="3600" b="1" dirty="0" err="1"/>
              <a:t>объектілері</a:t>
            </a:r>
            <a:r>
              <a:rPr lang="ru-RU" sz="3600" b="1" dirty="0"/>
              <a:t> </a:t>
            </a:r>
            <a:r>
              <a:rPr lang="ru-RU" sz="3600" b="1" dirty="0" smtClean="0"/>
              <a:t>:</a:t>
            </a:r>
            <a:endParaRPr lang="ru-RU" b="1" dirty="0"/>
          </a:p>
        </p:txBody>
      </p:sp>
      <p:sp>
        <p:nvSpPr>
          <p:cNvPr id="4" name="Заголовок 1"/>
          <p:cNvSpPr txBox="1">
            <a:spLocks/>
          </p:cNvSpPr>
          <p:nvPr/>
        </p:nvSpPr>
        <p:spPr>
          <a:xfrm>
            <a:off x="-6346" y="1268760"/>
            <a:ext cx="9042841" cy="547260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4000" dirty="0" err="1"/>
              <a:t>салық</a:t>
            </a:r>
            <a:r>
              <a:rPr lang="ru-RU" sz="4000" dirty="0"/>
              <a:t> </a:t>
            </a:r>
            <a:r>
              <a:rPr lang="ru-RU" sz="4000" dirty="0" err="1"/>
              <a:t>салынатын</a:t>
            </a:r>
            <a:r>
              <a:rPr lang="ru-RU" sz="4000" dirty="0"/>
              <a:t> </a:t>
            </a:r>
            <a:r>
              <a:rPr lang="ru-RU" sz="4000" dirty="0" err="1"/>
              <a:t>табыс</a:t>
            </a:r>
            <a:r>
              <a:rPr lang="ru-RU" sz="4000" dirty="0"/>
              <a:t>; </a:t>
            </a:r>
            <a:endParaRPr lang="en-US" sz="4000" dirty="0"/>
          </a:p>
          <a:p>
            <a:endParaRPr lang="en-US" sz="4000" dirty="0" smtClean="0"/>
          </a:p>
          <a:p>
            <a:r>
              <a:rPr lang="ru-RU" sz="4000" dirty="0" err="1" smtClean="0"/>
              <a:t>төлем</a:t>
            </a:r>
            <a:r>
              <a:rPr lang="ru-RU" sz="4000" dirty="0" smtClean="0"/>
              <a:t> </a:t>
            </a:r>
            <a:r>
              <a:rPr lang="ru-RU" sz="4000" dirty="0" err="1"/>
              <a:t>көзінен</a:t>
            </a:r>
            <a:r>
              <a:rPr lang="ru-RU" sz="4000" dirty="0"/>
              <a:t> </a:t>
            </a:r>
            <a:r>
              <a:rPr lang="ru-RU" sz="4000" dirty="0" err="1"/>
              <a:t>салық</a:t>
            </a:r>
            <a:r>
              <a:rPr lang="ru-RU" sz="4000" dirty="0"/>
              <a:t> </a:t>
            </a:r>
            <a:r>
              <a:rPr lang="ru-RU" sz="4000" dirty="0" err="1"/>
              <a:t>салынатын</a:t>
            </a:r>
            <a:r>
              <a:rPr lang="ru-RU" sz="4000" dirty="0"/>
              <a:t> </a:t>
            </a:r>
            <a:r>
              <a:rPr lang="ru-RU" sz="4000" dirty="0" err="1"/>
              <a:t>табыс</a:t>
            </a:r>
            <a:r>
              <a:rPr lang="ru-RU" sz="4000" dirty="0"/>
              <a:t>;</a:t>
            </a:r>
          </a:p>
          <a:p>
            <a:r>
              <a:rPr lang="ru-RU" sz="4000" dirty="0"/>
              <a:t> </a:t>
            </a:r>
          </a:p>
          <a:p>
            <a:r>
              <a:rPr lang="ru-RU" sz="4000" dirty="0" err="1"/>
              <a:t>Қазақстан</a:t>
            </a:r>
            <a:r>
              <a:rPr lang="ru-RU" sz="4000" dirty="0"/>
              <a:t> </a:t>
            </a:r>
            <a:r>
              <a:rPr lang="ru-RU" sz="4000" dirty="0" err="1"/>
              <a:t>Республикасында</a:t>
            </a:r>
            <a:r>
              <a:rPr lang="ru-RU" sz="4000" dirty="0"/>
              <a:t> </a:t>
            </a:r>
            <a:r>
              <a:rPr lang="ru-RU" sz="4000" dirty="0" err="1"/>
              <a:t>қызметін</a:t>
            </a:r>
            <a:r>
              <a:rPr lang="ru-RU" sz="4000" dirty="0"/>
              <a:t> </a:t>
            </a:r>
            <a:r>
              <a:rPr lang="ru-RU" sz="4000" dirty="0" err="1"/>
              <a:t>тұрақты</a:t>
            </a:r>
            <a:r>
              <a:rPr lang="ru-RU" sz="4000" dirty="0"/>
              <a:t> </a:t>
            </a:r>
            <a:r>
              <a:rPr lang="ru-RU" sz="4000" dirty="0" err="1"/>
              <a:t>мекеме</a:t>
            </a:r>
            <a:r>
              <a:rPr lang="ru-RU" sz="4000" dirty="0"/>
              <a:t> </a:t>
            </a:r>
            <a:r>
              <a:rPr lang="ru-RU" sz="4000" dirty="0" err="1"/>
              <a:t>арқылы</a:t>
            </a:r>
            <a:r>
              <a:rPr lang="ru-RU" sz="4000" dirty="0"/>
              <a:t> </a:t>
            </a:r>
            <a:r>
              <a:rPr lang="ru-RU" sz="4000" dirty="0" err="1"/>
              <a:t>жүзеге</a:t>
            </a:r>
            <a:r>
              <a:rPr lang="ru-RU" sz="4000" dirty="0"/>
              <a:t> </a:t>
            </a:r>
            <a:r>
              <a:rPr lang="ru-RU" sz="4000" dirty="0" err="1"/>
              <a:t>асыратын</a:t>
            </a:r>
            <a:r>
              <a:rPr lang="ru-RU" sz="4000" dirty="0"/>
              <a:t> резидент </a:t>
            </a:r>
            <a:r>
              <a:rPr lang="ru-RU" sz="4000" dirty="0" err="1"/>
              <a:t>емес</a:t>
            </a:r>
            <a:r>
              <a:rPr lang="ru-RU" sz="4000" dirty="0"/>
              <a:t> </a:t>
            </a:r>
            <a:r>
              <a:rPr lang="ru-RU" sz="4000" dirty="0" err="1"/>
              <a:t>заңды</a:t>
            </a:r>
            <a:r>
              <a:rPr lang="ru-RU" sz="4000" dirty="0"/>
              <a:t> </a:t>
            </a:r>
            <a:r>
              <a:rPr lang="ru-RU" sz="4000" dirty="0" err="1"/>
              <a:t>тұлғаның</a:t>
            </a:r>
            <a:r>
              <a:rPr lang="ru-RU" sz="4000" dirty="0"/>
              <a:t> таза </a:t>
            </a:r>
            <a:r>
              <a:rPr lang="ru-RU" sz="4000" dirty="0" err="1"/>
              <a:t>табысы</a:t>
            </a:r>
            <a:endParaRPr lang="ru-RU" sz="4000" dirty="0"/>
          </a:p>
        </p:txBody>
      </p:sp>
    </p:spTree>
    <p:extLst>
      <p:ext uri="{BB962C8B-B14F-4D97-AF65-F5344CB8AC3E}">
        <p14:creationId xmlns:p14="http://schemas.microsoft.com/office/powerpoint/2010/main" val="19241891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3278" y="116632"/>
            <a:ext cx="8820472" cy="1080120"/>
          </a:xfrm>
        </p:spPr>
        <p:txBody>
          <a:bodyPr>
            <a:normAutofit/>
          </a:bodyPr>
          <a:lstStyle/>
          <a:p>
            <a:r>
              <a:rPr lang="ru-RU" sz="2800" dirty="0" err="1"/>
              <a:t>Мыналар</a:t>
            </a:r>
            <a:r>
              <a:rPr lang="ru-RU" sz="2800" dirty="0"/>
              <a:t> </a:t>
            </a:r>
            <a:r>
              <a:rPr lang="ru-RU" sz="2800" dirty="0" err="1"/>
              <a:t>салық</a:t>
            </a:r>
            <a:r>
              <a:rPr lang="ru-RU" sz="2800" dirty="0"/>
              <a:t> </a:t>
            </a:r>
            <a:r>
              <a:rPr lang="ru-RU" sz="2800" dirty="0" err="1"/>
              <a:t>мақсатына</a:t>
            </a:r>
            <a:r>
              <a:rPr lang="ru-RU" sz="2800" dirty="0"/>
              <a:t> </a:t>
            </a:r>
            <a:r>
              <a:rPr lang="ru-RU" sz="2800" dirty="0" err="1"/>
              <a:t>орай</a:t>
            </a:r>
            <a:r>
              <a:rPr lang="ru-RU" sz="2800" dirty="0"/>
              <a:t> </a:t>
            </a:r>
            <a:r>
              <a:rPr lang="ru-RU" sz="2800" dirty="0" err="1"/>
              <a:t>табыс</a:t>
            </a:r>
            <a:r>
              <a:rPr lang="ru-RU" sz="2800" dirty="0"/>
              <a:t> </a:t>
            </a:r>
            <a:r>
              <a:rPr lang="ru-RU" sz="2800" dirty="0" err="1"/>
              <a:t>ретінде</a:t>
            </a:r>
            <a:r>
              <a:rPr lang="ru-RU" sz="2800" dirty="0"/>
              <a:t> </a:t>
            </a:r>
            <a:r>
              <a:rPr lang="ru-RU" sz="2800" dirty="0" err="1" smtClean="0"/>
              <a:t>қарастырылмайды</a:t>
            </a:r>
            <a:r>
              <a:rPr lang="kk-KZ" sz="2700" dirty="0" smtClean="0"/>
              <a:t>.</a:t>
            </a:r>
            <a:endParaRPr lang="ru-RU" sz="2700" dirty="0"/>
          </a:p>
        </p:txBody>
      </p:sp>
      <p:sp>
        <p:nvSpPr>
          <p:cNvPr id="3" name="Прямоугольник 2"/>
          <p:cNvSpPr/>
          <p:nvPr/>
        </p:nvSpPr>
        <p:spPr>
          <a:xfrm>
            <a:off x="215008" y="1124744"/>
            <a:ext cx="8928992" cy="5355312"/>
          </a:xfrm>
          <a:prstGeom prst="rect">
            <a:avLst/>
          </a:prstGeom>
        </p:spPr>
        <p:txBody>
          <a:bodyPr wrap="square">
            <a:spAutoFit/>
          </a:bodyPr>
          <a:lstStyle/>
          <a:p>
            <a:r>
              <a:rPr lang="ru-RU" dirty="0" err="1"/>
              <a:t>жарғылық</a:t>
            </a:r>
            <a:r>
              <a:rPr lang="ru-RU" dirty="0"/>
              <a:t> </a:t>
            </a:r>
            <a:r>
              <a:rPr lang="ru-RU" dirty="0" err="1"/>
              <a:t>капиталға</a:t>
            </a:r>
            <a:r>
              <a:rPr lang="ru-RU" dirty="0"/>
              <a:t> </a:t>
            </a:r>
            <a:r>
              <a:rPr lang="ru-RU" dirty="0" err="1"/>
              <a:t>салым</a:t>
            </a:r>
            <a:r>
              <a:rPr lang="ru-RU" dirty="0"/>
              <a:t> </a:t>
            </a:r>
            <a:r>
              <a:rPr lang="ru-RU" dirty="0" err="1"/>
              <a:t>ретінде</a:t>
            </a:r>
            <a:r>
              <a:rPr lang="ru-RU" dirty="0"/>
              <a:t> </a:t>
            </a:r>
            <a:r>
              <a:rPr lang="ru-RU" dirty="0" err="1"/>
              <a:t>алынған</a:t>
            </a:r>
            <a:r>
              <a:rPr lang="ru-RU" dirty="0"/>
              <a:t> </a:t>
            </a:r>
            <a:r>
              <a:rPr lang="ru-RU" dirty="0" err="1"/>
              <a:t>мүліктің</a:t>
            </a:r>
            <a:r>
              <a:rPr lang="ru-RU" dirty="0"/>
              <a:t> </a:t>
            </a:r>
            <a:r>
              <a:rPr lang="ru-RU" dirty="0" err="1"/>
              <a:t>құны</a:t>
            </a:r>
            <a:r>
              <a:rPr lang="ru-RU" dirty="0"/>
              <a:t>;</a:t>
            </a:r>
          </a:p>
          <a:p>
            <a:r>
              <a:rPr lang="ru-RU" dirty="0"/>
              <a:t>эмитент </a:t>
            </a:r>
            <a:r>
              <a:rPr lang="ru-RU" dirty="0" err="1"/>
              <a:t>өзі</a:t>
            </a:r>
            <a:r>
              <a:rPr lang="ru-RU" dirty="0"/>
              <a:t> </a:t>
            </a:r>
            <a:r>
              <a:rPr lang="ru-RU" dirty="0" err="1"/>
              <a:t>шығарған</a:t>
            </a:r>
            <a:r>
              <a:rPr lang="ru-RU" dirty="0"/>
              <a:t> </a:t>
            </a:r>
            <a:r>
              <a:rPr lang="ru-RU" dirty="0" err="1"/>
              <a:t>акцияларды</a:t>
            </a:r>
            <a:r>
              <a:rPr lang="ru-RU" dirty="0"/>
              <a:t> </a:t>
            </a:r>
            <a:r>
              <a:rPr lang="ru-RU" dirty="0" err="1"/>
              <a:t>орналастырудан</a:t>
            </a:r>
            <a:r>
              <a:rPr lang="ru-RU" dirty="0"/>
              <a:t> </a:t>
            </a:r>
            <a:r>
              <a:rPr lang="ru-RU" dirty="0" err="1"/>
              <a:t>алған</a:t>
            </a:r>
            <a:r>
              <a:rPr lang="ru-RU" dirty="0"/>
              <a:t> </a:t>
            </a:r>
            <a:r>
              <a:rPr lang="ru-RU" dirty="0" err="1"/>
              <a:t>ақша</a:t>
            </a:r>
            <a:r>
              <a:rPr lang="ru-RU" dirty="0"/>
              <a:t> </a:t>
            </a:r>
            <a:r>
              <a:rPr lang="ru-RU" dirty="0" err="1"/>
              <a:t>сомасы</a:t>
            </a:r>
            <a:r>
              <a:rPr lang="ru-RU" dirty="0"/>
              <a:t>;</a:t>
            </a:r>
          </a:p>
          <a:p>
            <a:r>
              <a:rPr lang="ru-RU" dirty="0"/>
              <a:t> </a:t>
            </a:r>
          </a:p>
          <a:p>
            <a:r>
              <a:rPr lang="ru-RU" dirty="0" err="1"/>
              <a:t>егер</a:t>
            </a:r>
            <a:r>
              <a:rPr lang="ru-RU" dirty="0"/>
              <a:t> </a:t>
            </a:r>
            <a:r>
              <a:rPr lang="ru-RU" dirty="0" err="1"/>
              <a:t>Кодексте</a:t>
            </a:r>
            <a:r>
              <a:rPr lang="ru-RU" dirty="0"/>
              <a:t> </a:t>
            </a:r>
            <a:r>
              <a:rPr lang="ru-RU" dirty="0" err="1"/>
              <a:t>өзгеше</a:t>
            </a:r>
            <a:r>
              <a:rPr lang="ru-RU" dirty="0"/>
              <a:t> </a:t>
            </a:r>
            <a:r>
              <a:rPr lang="ru-RU" dirty="0" err="1"/>
              <a:t>көзделмесе</a:t>
            </a:r>
            <a:r>
              <a:rPr lang="ru-RU" dirty="0"/>
              <a:t>, </a:t>
            </a:r>
            <a:r>
              <a:rPr lang="ru-RU" dirty="0" err="1"/>
              <a:t>мүлікті</a:t>
            </a:r>
            <a:r>
              <a:rPr lang="ru-RU" dirty="0"/>
              <a:t> </a:t>
            </a:r>
            <a:r>
              <a:rPr lang="ru-RU" dirty="0" err="1"/>
              <a:t>өтеусіз</a:t>
            </a:r>
            <a:r>
              <a:rPr lang="ru-RU" dirty="0"/>
              <a:t> </a:t>
            </a:r>
            <a:r>
              <a:rPr lang="ru-RU" dirty="0" err="1"/>
              <a:t>негізде</a:t>
            </a:r>
            <a:r>
              <a:rPr lang="ru-RU" dirty="0"/>
              <a:t> </a:t>
            </a:r>
            <a:r>
              <a:rPr lang="ru-RU" dirty="0" err="1"/>
              <a:t>беретін</a:t>
            </a:r>
            <a:r>
              <a:rPr lang="ru-RU" dirty="0"/>
              <a:t> </a:t>
            </a:r>
            <a:r>
              <a:rPr lang="ru-RU" dirty="0" err="1"/>
              <a:t>салық</a:t>
            </a:r>
            <a:r>
              <a:rPr lang="ru-RU" dirty="0"/>
              <a:t> </a:t>
            </a:r>
            <a:r>
              <a:rPr lang="ru-RU" dirty="0" err="1"/>
              <a:t>төлеуші</a:t>
            </a:r>
            <a:r>
              <a:rPr lang="ru-RU" dirty="0"/>
              <a:t> </a:t>
            </a:r>
            <a:r>
              <a:rPr lang="ru-RU" dirty="0" err="1"/>
              <a:t>үшін</a:t>
            </a:r>
            <a:r>
              <a:rPr lang="ru-RU" dirty="0"/>
              <a:t> </a:t>
            </a:r>
            <a:r>
              <a:rPr lang="ru-RU" dirty="0" err="1"/>
              <a:t>өтеусіз</a:t>
            </a:r>
            <a:r>
              <a:rPr lang="ru-RU" dirty="0"/>
              <a:t> </a:t>
            </a:r>
            <a:r>
              <a:rPr lang="ru-RU" dirty="0" err="1"/>
              <a:t>берілген</a:t>
            </a:r>
            <a:r>
              <a:rPr lang="ru-RU" dirty="0"/>
              <a:t> </a:t>
            </a:r>
            <a:r>
              <a:rPr lang="ru-RU" dirty="0" err="1"/>
              <a:t>мүліктің</a:t>
            </a:r>
            <a:r>
              <a:rPr lang="ru-RU" dirty="0"/>
              <a:t> </a:t>
            </a:r>
            <a:r>
              <a:rPr lang="ru-RU" dirty="0" err="1"/>
              <a:t>құны</a:t>
            </a:r>
            <a:r>
              <a:rPr lang="ru-RU" dirty="0"/>
              <a:t>. </a:t>
            </a:r>
            <a:r>
              <a:rPr lang="ru-RU" dirty="0" err="1"/>
              <a:t>Өтеусіз</a:t>
            </a:r>
            <a:r>
              <a:rPr lang="ru-RU" dirty="0"/>
              <a:t> </a:t>
            </a:r>
            <a:r>
              <a:rPr lang="ru-RU" dirty="0" err="1"/>
              <a:t>орындалған</a:t>
            </a:r>
            <a:r>
              <a:rPr lang="ru-RU" dirty="0"/>
              <a:t> </a:t>
            </a:r>
            <a:r>
              <a:rPr lang="ru-RU" dirty="0" err="1"/>
              <a:t>жұмыстардың</a:t>
            </a:r>
            <a:r>
              <a:rPr lang="ru-RU" dirty="0"/>
              <a:t>, </a:t>
            </a:r>
            <a:r>
              <a:rPr lang="ru-RU" dirty="0" err="1"/>
              <a:t>көрсетілген</a:t>
            </a:r>
            <a:r>
              <a:rPr lang="ru-RU" dirty="0"/>
              <a:t> </a:t>
            </a:r>
            <a:r>
              <a:rPr lang="ru-RU" dirty="0" err="1"/>
              <a:t>қызметтердің</a:t>
            </a:r>
            <a:r>
              <a:rPr lang="ru-RU" dirty="0"/>
              <a:t> </a:t>
            </a:r>
            <a:r>
              <a:rPr lang="ru-RU" dirty="0" err="1"/>
              <a:t>құны</a:t>
            </a:r>
            <a:r>
              <a:rPr lang="ru-RU" dirty="0"/>
              <a:t> </a:t>
            </a:r>
            <a:r>
              <a:rPr lang="ru-RU" dirty="0" err="1"/>
              <a:t>осындай</a:t>
            </a:r>
            <a:r>
              <a:rPr lang="ru-RU" dirty="0"/>
              <a:t> </a:t>
            </a:r>
            <a:r>
              <a:rPr lang="ru-RU" dirty="0" err="1"/>
              <a:t>жұмыстар</a:t>
            </a:r>
            <a:r>
              <a:rPr lang="ru-RU" dirty="0"/>
              <a:t> </a:t>
            </a:r>
            <a:r>
              <a:rPr lang="ru-RU" dirty="0" err="1"/>
              <a:t>орындауға</a:t>
            </a:r>
            <a:r>
              <a:rPr lang="ru-RU" dirty="0"/>
              <a:t>, </a:t>
            </a:r>
            <a:r>
              <a:rPr lang="ru-RU" dirty="0" err="1"/>
              <a:t>қызметтер</a:t>
            </a:r>
            <a:r>
              <a:rPr lang="ru-RU" dirty="0"/>
              <a:t> </a:t>
            </a:r>
            <a:r>
              <a:rPr lang="ru-RU" dirty="0" err="1"/>
              <a:t>көрсетуге</a:t>
            </a:r>
            <a:r>
              <a:rPr lang="ru-RU" dirty="0"/>
              <a:t> </a:t>
            </a:r>
            <a:r>
              <a:rPr lang="ru-RU" dirty="0" err="1"/>
              <a:t>байланысты</a:t>
            </a:r>
            <a:r>
              <a:rPr lang="ru-RU" dirty="0"/>
              <a:t> </a:t>
            </a:r>
            <a:r>
              <a:rPr lang="ru-RU" dirty="0" err="1"/>
              <a:t>шеккен</a:t>
            </a:r>
            <a:r>
              <a:rPr lang="ru-RU" dirty="0"/>
              <a:t> </a:t>
            </a:r>
            <a:r>
              <a:rPr lang="ru-RU" dirty="0" err="1"/>
              <a:t>шығыстар</a:t>
            </a:r>
            <a:r>
              <a:rPr lang="ru-RU" dirty="0"/>
              <a:t> </a:t>
            </a:r>
            <a:r>
              <a:rPr lang="ru-RU" dirty="0" err="1"/>
              <a:t>мөлшерінде</a:t>
            </a:r>
            <a:r>
              <a:rPr lang="ru-RU" dirty="0"/>
              <a:t> </a:t>
            </a:r>
            <a:r>
              <a:rPr lang="ru-RU" dirty="0" err="1"/>
              <a:t>айқындалады</a:t>
            </a:r>
            <a:r>
              <a:rPr lang="ru-RU" dirty="0"/>
              <a:t>;</a:t>
            </a:r>
          </a:p>
          <a:p>
            <a:r>
              <a:rPr lang="ru-RU" dirty="0"/>
              <a:t> </a:t>
            </a:r>
          </a:p>
          <a:p>
            <a:r>
              <a:rPr lang="ru-RU" dirty="0" err="1"/>
              <a:t>Кодексте</a:t>
            </a:r>
            <a:r>
              <a:rPr lang="ru-RU" dirty="0"/>
              <a:t> </a:t>
            </a:r>
            <a:r>
              <a:rPr lang="ru-RU" dirty="0" err="1"/>
              <a:t>көзделген</a:t>
            </a:r>
            <a:r>
              <a:rPr lang="ru-RU" dirty="0"/>
              <a:t> </a:t>
            </a:r>
            <a:r>
              <a:rPr lang="ru-RU" dirty="0" err="1"/>
              <a:t>жағдайларда</a:t>
            </a:r>
            <a:r>
              <a:rPr lang="ru-RU" dirty="0"/>
              <a:t> </a:t>
            </a:r>
            <a:r>
              <a:rPr lang="ru-RU" dirty="0" err="1"/>
              <a:t>салық</a:t>
            </a:r>
            <a:r>
              <a:rPr lang="ru-RU" dirty="0"/>
              <a:t> </a:t>
            </a:r>
            <a:r>
              <a:rPr lang="ru-RU" dirty="0" err="1"/>
              <a:t>міндеттемесінің</a:t>
            </a:r>
            <a:r>
              <a:rPr lang="ru-RU" dirty="0"/>
              <a:t> </a:t>
            </a:r>
            <a:r>
              <a:rPr lang="ru-RU" dirty="0" err="1"/>
              <a:t>мөлшерін</a:t>
            </a:r>
            <a:r>
              <a:rPr lang="ru-RU" dirty="0"/>
              <a:t> </a:t>
            </a:r>
            <a:r>
              <a:rPr lang="ru-RU" dirty="0" err="1"/>
              <a:t>азайту</a:t>
            </a:r>
            <a:r>
              <a:rPr lang="ru-RU" dirty="0"/>
              <a:t> </a:t>
            </a:r>
            <a:r>
              <a:rPr lang="ru-RU" dirty="0" err="1"/>
              <a:t>сомасы</a:t>
            </a:r>
            <a:r>
              <a:rPr lang="ru-RU" dirty="0"/>
              <a:t>;</a:t>
            </a:r>
          </a:p>
          <a:p>
            <a:r>
              <a:rPr lang="ru-RU" dirty="0"/>
              <a:t> </a:t>
            </a:r>
          </a:p>
          <a:p>
            <a:r>
              <a:rPr lang="ru-RU" dirty="0" err="1"/>
              <a:t>егер</a:t>
            </a:r>
            <a:r>
              <a:rPr lang="ru-RU" dirty="0"/>
              <a:t> </a:t>
            </a:r>
            <a:r>
              <a:rPr lang="ru-RU" dirty="0" err="1"/>
              <a:t>Кодексте</a:t>
            </a:r>
            <a:r>
              <a:rPr lang="ru-RU" dirty="0"/>
              <a:t> </a:t>
            </a:r>
            <a:r>
              <a:rPr lang="ru-RU" dirty="0" err="1"/>
              <a:t>өзгеше</a:t>
            </a:r>
            <a:r>
              <a:rPr lang="ru-RU" dirty="0"/>
              <a:t> </a:t>
            </a:r>
            <a:r>
              <a:rPr lang="ru-RU" dirty="0" err="1"/>
              <a:t>көзделмесе</a:t>
            </a:r>
            <a:r>
              <a:rPr lang="ru-RU" dirty="0"/>
              <a:t>, </a:t>
            </a:r>
            <a:r>
              <a:rPr lang="ru-RU" dirty="0" err="1"/>
              <a:t>басқа</a:t>
            </a:r>
            <a:r>
              <a:rPr lang="ru-RU" dirty="0"/>
              <a:t> </a:t>
            </a:r>
            <a:r>
              <a:rPr lang="ru-RU" dirty="0" err="1"/>
              <a:t>тұлғадан</a:t>
            </a:r>
            <a:r>
              <a:rPr lang="ru-RU" dirty="0"/>
              <a:t> </a:t>
            </a:r>
            <a:r>
              <a:rPr lang="ru-RU" dirty="0" err="1"/>
              <a:t>алынуға</a:t>
            </a:r>
            <a:r>
              <a:rPr lang="ru-RU" dirty="0"/>
              <a:t> </a:t>
            </a:r>
            <a:r>
              <a:rPr lang="ru-RU" dirty="0" err="1"/>
              <a:t>жататыннан</a:t>
            </a:r>
            <a:r>
              <a:rPr lang="ru-RU" dirty="0"/>
              <a:t> (</a:t>
            </a:r>
            <a:r>
              <a:rPr lang="ru-RU" dirty="0" err="1"/>
              <a:t>алынғаннан</a:t>
            </a:r>
            <a:r>
              <a:rPr lang="ru-RU" dirty="0"/>
              <a:t>) </a:t>
            </a:r>
            <a:r>
              <a:rPr lang="ru-RU" dirty="0" err="1"/>
              <a:t>басқа</a:t>
            </a:r>
            <a:r>
              <a:rPr lang="ru-RU" dirty="0"/>
              <a:t>, </a:t>
            </a:r>
            <a:r>
              <a:rPr lang="ru-RU" dirty="0" err="1"/>
              <a:t>халықаралық</a:t>
            </a:r>
            <a:r>
              <a:rPr lang="ru-RU" dirty="0"/>
              <a:t> </a:t>
            </a:r>
            <a:r>
              <a:rPr lang="ru-RU" dirty="0" err="1"/>
              <a:t>қаржылық</a:t>
            </a:r>
            <a:r>
              <a:rPr lang="ru-RU" dirty="0"/>
              <a:t> </a:t>
            </a:r>
            <a:r>
              <a:rPr lang="ru-RU" dirty="0" err="1"/>
              <a:t>есептілік</a:t>
            </a:r>
            <a:r>
              <a:rPr lang="ru-RU" dirty="0"/>
              <a:t> </a:t>
            </a:r>
            <a:r>
              <a:rPr lang="ru-RU" dirty="0" err="1"/>
              <a:t>стандарттарына</a:t>
            </a:r>
            <a:r>
              <a:rPr lang="ru-RU" dirty="0"/>
              <a:t> </a:t>
            </a:r>
            <a:r>
              <a:rPr lang="ru-RU" dirty="0" err="1"/>
              <a:t>және</a:t>
            </a:r>
            <a:r>
              <a:rPr lang="ru-RU" dirty="0"/>
              <a:t> </a:t>
            </a:r>
            <a:r>
              <a:rPr lang="ru-RU" dirty="0" err="1"/>
              <a:t>Қазақстан</a:t>
            </a:r>
            <a:r>
              <a:rPr lang="ru-RU" dirty="0"/>
              <a:t> </a:t>
            </a:r>
            <a:r>
              <a:rPr lang="ru-RU" dirty="0" err="1"/>
              <a:t>Республикасының</a:t>
            </a:r>
            <a:r>
              <a:rPr lang="ru-RU" dirty="0"/>
              <a:t> </a:t>
            </a:r>
            <a:r>
              <a:rPr lang="ru-RU" dirty="0" err="1"/>
              <a:t>бухгалтерлік</a:t>
            </a:r>
            <a:r>
              <a:rPr lang="ru-RU" dirty="0"/>
              <a:t> </a:t>
            </a:r>
            <a:r>
              <a:rPr lang="ru-RU" dirty="0" err="1"/>
              <a:t>есеп</a:t>
            </a:r>
            <a:r>
              <a:rPr lang="ru-RU" dirty="0"/>
              <a:t> </a:t>
            </a:r>
            <a:r>
              <a:rPr lang="ru-RU" dirty="0" err="1"/>
              <a:t>және</a:t>
            </a:r>
            <a:r>
              <a:rPr lang="ru-RU" dirty="0"/>
              <a:t> </a:t>
            </a:r>
            <a:r>
              <a:rPr lang="ru-RU" dirty="0" err="1"/>
              <a:t>қаржылық</a:t>
            </a:r>
            <a:r>
              <a:rPr lang="ru-RU" dirty="0"/>
              <a:t> </a:t>
            </a:r>
            <a:r>
              <a:rPr lang="ru-RU" dirty="0" err="1"/>
              <a:t>есептілік</a:t>
            </a:r>
            <a:r>
              <a:rPr lang="ru-RU" dirty="0"/>
              <a:t> </a:t>
            </a:r>
            <a:r>
              <a:rPr lang="ru-RU" dirty="0" err="1"/>
              <a:t>туралы</a:t>
            </a:r>
            <a:r>
              <a:rPr lang="ru-RU" dirty="0"/>
              <a:t> </a:t>
            </a:r>
            <a:r>
              <a:rPr lang="ru-RU" dirty="0" err="1"/>
              <a:t>заңнамасының</a:t>
            </a:r>
            <a:r>
              <a:rPr lang="ru-RU" dirty="0"/>
              <a:t> </a:t>
            </a:r>
            <a:r>
              <a:rPr lang="ru-RU" dirty="0" err="1"/>
              <a:t>талаптарына</a:t>
            </a:r>
            <a:r>
              <a:rPr lang="ru-RU" dirty="0"/>
              <a:t> </a:t>
            </a:r>
            <a:r>
              <a:rPr lang="ru-RU" dirty="0" err="1"/>
              <a:t>сәйкес</a:t>
            </a:r>
            <a:r>
              <a:rPr lang="ru-RU" dirty="0"/>
              <a:t> </a:t>
            </a:r>
            <a:r>
              <a:rPr lang="ru-RU" dirty="0" err="1"/>
              <a:t>бухгалтерлік</a:t>
            </a:r>
            <a:r>
              <a:rPr lang="ru-RU" dirty="0"/>
              <a:t> </a:t>
            </a:r>
            <a:r>
              <a:rPr lang="ru-RU" dirty="0" err="1"/>
              <a:t>есепте</a:t>
            </a:r>
            <a:r>
              <a:rPr lang="ru-RU" dirty="0"/>
              <a:t> </a:t>
            </a:r>
            <a:r>
              <a:rPr lang="ru-RU" dirty="0" err="1"/>
              <a:t>табыс</a:t>
            </a:r>
            <a:r>
              <a:rPr lang="ru-RU" dirty="0"/>
              <a:t> </a:t>
            </a:r>
            <a:r>
              <a:rPr lang="ru-RU" dirty="0" err="1"/>
              <a:t>деп</a:t>
            </a:r>
            <a:r>
              <a:rPr lang="ru-RU" dirty="0"/>
              <a:t> </a:t>
            </a:r>
            <a:r>
              <a:rPr lang="ru-RU" dirty="0" err="1"/>
              <a:t>танылатын</a:t>
            </a:r>
            <a:r>
              <a:rPr lang="ru-RU" dirty="0"/>
              <a:t> </a:t>
            </a:r>
            <a:r>
              <a:rPr lang="ru-RU" dirty="0" err="1"/>
              <a:t>активтердің</a:t>
            </a:r>
            <a:r>
              <a:rPr lang="ru-RU" dirty="0"/>
              <a:t> </a:t>
            </a:r>
            <a:r>
              <a:rPr lang="ru-RU" dirty="0" err="1"/>
              <a:t>және</a:t>
            </a:r>
            <a:r>
              <a:rPr lang="ru-RU" dirty="0"/>
              <a:t> (</a:t>
            </a:r>
            <a:r>
              <a:rPr lang="ru-RU" dirty="0" err="1"/>
              <a:t>немесе</a:t>
            </a:r>
            <a:r>
              <a:rPr lang="ru-RU" dirty="0"/>
              <a:t>) </a:t>
            </a:r>
            <a:r>
              <a:rPr lang="ru-RU" dirty="0" err="1"/>
              <a:t>міндеттемелердің</a:t>
            </a:r>
            <a:r>
              <a:rPr lang="ru-RU" dirty="0"/>
              <a:t> </a:t>
            </a:r>
            <a:r>
              <a:rPr lang="ru-RU" dirty="0" err="1"/>
              <a:t>құнын</a:t>
            </a:r>
            <a:r>
              <a:rPr lang="ru-RU" dirty="0"/>
              <a:t> </a:t>
            </a:r>
            <a:r>
              <a:rPr lang="ru-RU" dirty="0" err="1"/>
              <a:t>өзгертуге</a:t>
            </a:r>
            <a:r>
              <a:rPr lang="ru-RU" dirty="0"/>
              <a:t> </a:t>
            </a:r>
            <a:r>
              <a:rPr lang="ru-RU" dirty="0" err="1"/>
              <a:t>байланысты</a:t>
            </a:r>
            <a:r>
              <a:rPr lang="ru-RU" dirty="0"/>
              <a:t> </a:t>
            </a:r>
            <a:r>
              <a:rPr lang="ru-RU" dirty="0" err="1"/>
              <a:t>туындайтын</a:t>
            </a:r>
            <a:r>
              <a:rPr lang="ru-RU" dirty="0"/>
              <a:t> </a:t>
            </a:r>
            <a:r>
              <a:rPr lang="ru-RU" dirty="0" err="1"/>
              <a:t>табыс</a:t>
            </a:r>
            <a:r>
              <a:rPr lang="ru-RU" dirty="0"/>
              <a:t>;</a:t>
            </a:r>
          </a:p>
          <a:p>
            <a:r>
              <a:rPr lang="ru-RU" dirty="0" err="1"/>
              <a:t>халықаралық</a:t>
            </a:r>
            <a:r>
              <a:rPr lang="ru-RU" dirty="0"/>
              <a:t> </a:t>
            </a:r>
            <a:r>
              <a:rPr lang="ru-RU" dirty="0" err="1"/>
              <a:t>қаржылық</a:t>
            </a:r>
            <a:r>
              <a:rPr lang="ru-RU" dirty="0"/>
              <a:t> </a:t>
            </a:r>
            <a:r>
              <a:rPr lang="ru-RU" dirty="0" err="1"/>
              <a:t>есептілік</a:t>
            </a:r>
            <a:r>
              <a:rPr lang="ru-RU" dirty="0"/>
              <a:t> </a:t>
            </a:r>
            <a:r>
              <a:rPr lang="ru-RU" dirty="0" err="1"/>
              <a:t>стандарттарына</a:t>
            </a:r>
            <a:r>
              <a:rPr lang="ru-RU" dirty="0"/>
              <a:t> </a:t>
            </a:r>
            <a:r>
              <a:rPr lang="ru-RU" dirty="0" err="1"/>
              <a:t>және</a:t>
            </a:r>
            <a:r>
              <a:rPr lang="ru-RU" dirty="0"/>
              <a:t> </a:t>
            </a:r>
            <a:r>
              <a:rPr lang="ru-RU" dirty="0" err="1"/>
              <a:t>Қазақстан</a:t>
            </a:r>
            <a:r>
              <a:rPr lang="ru-RU" dirty="0"/>
              <a:t> </a:t>
            </a:r>
            <a:r>
              <a:rPr lang="ru-RU" dirty="0" err="1"/>
              <a:t>Республикасының</a:t>
            </a:r>
            <a:r>
              <a:rPr lang="ru-RU" dirty="0"/>
              <a:t> </a:t>
            </a:r>
            <a:r>
              <a:rPr lang="ru-RU" dirty="0" err="1"/>
              <a:t>бухгалтерлік</a:t>
            </a:r>
            <a:r>
              <a:rPr lang="ru-RU" dirty="0"/>
              <a:t> </a:t>
            </a:r>
            <a:r>
              <a:rPr lang="ru-RU" dirty="0" err="1"/>
              <a:t>есеп</a:t>
            </a:r>
            <a:r>
              <a:rPr lang="ru-RU" dirty="0"/>
              <a:t> </a:t>
            </a:r>
            <a:r>
              <a:rPr lang="ru-RU" dirty="0" err="1"/>
              <a:t>және</a:t>
            </a:r>
            <a:r>
              <a:rPr lang="ru-RU" dirty="0"/>
              <a:t> </a:t>
            </a:r>
            <a:r>
              <a:rPr lang="ru-RU" dirty="0" err="1"/>
              <a:t>қаржылық</a:t>
            </a:r>
            <a:r>
              <a:rPr lang="ru-RU" dirty="0"/>
              <a:t> </a:t>
            </a:r>
            <a:r>
              <a:rPr lang="ru-RU" dirty="0" err="1"/>
              <a:t>есептілік</a:t>
            </a:r>
            <a:r>
              <a:rPr lang="ru-RU" dirty="0"/>
              <a:t> </a:t>
            </a:r>
            <a:r>
              <a:rPr lang="ru-RU" dirty="0" err="1"/>
              <a:t>туралы</a:t>
            </a:r>
            <a:r>
              <a:rPr lang="ru-RU" dirty="0"/>
              <a:t> </a:t>
            </a:r>
            <a:r>
              <a:rPr lang="ru-RU" dirty="0" err="1"/>
              <a:t>заңнамасының</a:t>
            </a:r>
            <a:r>
              <a:rPr lang="ru-RU" dirty="0"/>
              <a:t> </a:t>
            </a:r>
            <a:r>
              <a:rPr lang="ru-RU" dirty="0" err="1"/>
              <a:t>талаптарына</a:t>
            </a:r>
            <a:r>
              <a:rPr lang="ru-RU" dirty="0"/>
              <a:t> </a:t>
            </a:r>
            <a:r>
              <a:rPr lang="ru-RU" dirty="0" err="1"/>
              <a:t>сәйкес</a:t>
            </a:r>
            <a:r>
              <a:rPr lang="ru-RU" dirty="0"/>
              <a:t> </a:t>
            </a:r>
            <a:r>
              <a:rPr lang="ru-RU" dirty="0" err="1"/>
              <a:t>активтерді</a:t>
            </a:r>
            <a:r>
              <a:rPr lang="ru-RU" dirty="0"/>
              <a:t> </a:t>
            </a:r>
            <a:r>
              <a:rPr lang="ru-RU" dirty="0" err="1"/>
              <a:t>қайта</a:t>
            </a:r>
            <a:r>
              <a:rPr lang="ru-RU" dirty="0"/>
              <a:t> </a:t>
            </a:r>
            <a:r>
              <a:rPr lang="ru-RU" dirty="0" err="1"/>
              <a:t>бағалауға</a:t>
            </a:r>
            <a:r>
              <a:rPr lang="ru-RU" dirty="0"/>
              <a:t> </a:t>
            </a:r>
            <a:r>
              <a:rPr lang="ru-RU" dirty="0" err="1"/>
              <a:t>арналған</a:t>
            </a:r>
            <a:r>
              <a:rPr lang="ru-RU" dirty="0"/>
              <a:t> </a:t>
            </a:r>
            <a:r>
              <a:rPr lang="ru-RU" dirty="0" err="1"/>
              <a:t>резервтерді</a:t>
            </a:r>
            <a:r>
              <a:rPr lang="ru-RU" dirty="0"/>
              <a:t> </a:t>
            </a:r>
            <a:r>
              <a:rPr lang="ru-RU" dirty="0" err="1"/>
              <a:t>азайту</a:t>
            </a:r>
            <a:r>
              <a:rPr lang="ru-RU" dirty="0"/>
              <a:t> </a:t>
            </a:r>
            <a:r>
              <a:rPr lang="ru-RU" dirty="0" err="1"/>
              <a:t>есебінен</a:t>
            </a:r>
            <a:r>
              <a:rPr lang="ru-RU" dirty="0"/>
              <a:t> </a:t>
            </a:r>
            <a:r>
              <a:rPr lang="ru-RU" dirty="0" err="1"/>
              <a:t>бөлінбеген</a:t>
            </a:r>
            <a:r>
              <a:rPr lang="ru-RU" dirty="0"/>
              <a:t> </a:t>
            </a:r>
            <a:r>
              <a:rPr lang="ru-RU" dirty="0" err="1"/>
              <a:t>пайданы</a:t>
            </a:r>
            <a:r>
              <a:rPr lang="ru-RU" dirty="0"/>
              <a:t> </a:t>
            </a:r>
            <a:r>
              <a:rPr lang="ru-RU" dirty="0" err="1"/>
              <a:t>арттыру</a:t>
            </a:r>
            <a:endParaRPr lang="ru-RU" dirty="0"/>
          </a:p>
        </p:txBody>
      </p:sp>
    </p:spTree>
    <p:extLst>
      <p:ext uri="{BB962C8B-B14F-4D97-AF65-F5344CB8AC3E}">
        <p14:creationId xmlns:p14="http://schemas.microsoft.com/office/powerpoint/2010/main" val="28022247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1484784"/>
            <a:ext cx="7776864" cy="4608512"/>
          </a:xfrm>
        </p:spPr>
        <p:txBody>
          <a:bodyPr>
            <a:normAutofit/>
          </a:bodyPr>
          <a:lstStyle/>
          <a:p>
            <a:pPr marL="514350" lvl="0" indent="-514350" algn="just">
              <a:buFont typeface="+mj-lt"/>
              <a:buAutoNum type="arabicPeriod"/>
            </a:pPr>
            <a:r>
              <a:rPr lang="kk-KZ" sz="2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Жылдық жиынтық табыстың </a:t>
            </a:r>
            <a:r>
              <a:rPr lang="kk-KZ" sz="28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түсінігі және жылдық </a:t>
            </a:r>
            <a:r>
              <a:rPr lang="kk-KZ" sz="2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жиынтық табысқа кіретін табыстар</a:t>
            </a:r>
            <a:r>
              <a:rPr lang="kk-KZ" sz="28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marL="514350" indent="-514350" algn="just">
              <a:buFont typeface="+mj-lt"/>
              <a:buAutoNum type="arabicPeriod"/>
            </a:pPr>
            <a:r>
              <a:rPr lang="ru-RU" sz="2800" dirty="0" err="1">
                <a:solidFill>
                  <a:schemeClr val="tx1"/>
                </a:solidFill>
                <a:latin typeface="Times New Roman" panose="02020603050405020304" pitchFamily="18" charset="0"/>
                <a:cs typeface="Times New Roman" panose="02020603050405020304" pitchFamily="18" charset="0"/>
              </a:rPr>
              <a:t>Заңды</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err="1">
                <a:solidFill>
                  <a:schemeClr val="tx1"/>
                </a:solidFill>
                <a:latin typeface="Times New Roman" panose="02020603050405020304" pitchFamily="18" charset="0"/>
                <a:cs typeface="Times New Roman" panose="02020603050405020304" pitchFamily="18" charset="0"/>
              </a:rPr>
              <a:t>тұлғаның</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err="1">
                <a:solidFill>
                  <a:schemeClr val="tx1"/>
                </a:solidFill>
                <a:latin typeface="Times New Roman" panose="02020603050405020304" pitchFamily="18" charset="0"/>
                <a:cs typeface="Times New Roman" panose="02020603050405020304" pitchFamily="18" charset="0"/>
              </a:rPr>
              <a:t>жиынтық</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err="1">
                <a:solidFill>
                  <a:schemeClr val="tx1"/>
                </a:solidFill>
                <a:latin typeface="Times New Roman" panose="02020603050405020304" pitchFamily="18" charset="0"/>
                <a:cs typeface="Times New Roman" panose="02020603050405020304" pitchFamily="18" charset="0"/>
              </a:rPr>
              <a:t>жылдық</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err="1">
                <a:solidFill>
                  <a:schemeClr val="tx1"/>
                </a:solidFill>
                <a:latin typeface="Times New Roman" panose="02020603050405020304" pitchFamily="18" charset="0"/>
                <a:cs typeface="Times New Roman" panose="02020603050405020304" pitchFamily="18" charset="0"/>
              </a:rPr>
              <a:t>табысының</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err="1">
                <a:solidFill>
                  <a:schemeClr val="tx1"/>
                </a:solidFill>
                <a:latin typeface="Times New Roman" panose="02020603050405020304" pitchFamily="18" charset="0"/>
                <a:cs typeface="Times New Roman" panose="02020603050405020304" pitchFamily="18" charset="0"/>
              </a:rPr>
              <a:t>салық</a:t>
            </a:r>
            <a:r>
              <a:rPr lang="ru-RU" sz="2800" dirty="0">
                <a:solidFill>
                  <a:schemeClr val="tx1"/>
                </a:solidFill>
                <a:latin typeface="Times New Roman" panose="02020603050405020304" pitchFamily="18" charset="0"/>
                <a:cs typeface="Times New Roman" panose="02020603050405020304" pitchFamily="18" charset="0"/>
              </a:rPr>
              <a:t> </a:t>
            </a:r>
            <a:r>
              <a:rPr lang="ru-RU" sz="2800" dirty="0" err="1">
                <a:solidFill>
                  <a:schemeClr val="tx1"/>
                </a:solidFill>
                <a:latin typeface="Times New Roman" panose="02020603050405020304" pitchFamily="18" charset="0"/>
                <a:cs typeface="Times New Roman" panose="02020603050405020304" pitchFamily="18" charset="0"/>
              </a:rPr>
              <a:t>есебі</a:t>
            </a:r>
            <a:r>
              <a:rPr lang="ru-RU" sz="2800" dirty="0">
                <a:solidFill>
                  <a:schemeClr val="tx1"/>
                </a:solidFill>
                <a:latin typeface="Times New Roman" panose="02020603050405020304" pitchFamily="18" charset="0"/>
                <a:cs typeface="Times New Roman" panose="02020603050405020304" pitchFamily="18" charset="0"/>
              </a:rPr>
              <a:t> </a:t>
            </a:r>
            <a:endParaRPr lang="ru-RU" sz="2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14350" lvl="0" indent="-514350" algn="just">
              <a:buFont typeface="+mj-lt"/>
              <a:buAutoNum type="arabicPeriod"/>
            </a:pPr>
            <a:r>
              <a:rPr lang="kk-KZ" sz="2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Жылдық жиынтық табыстың салықтық есебі</a:t>
            </a:r>
            <a:endParaRPr lang="ru-RU" sz="2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102367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686800" cy="1066130"/>
          </a:xfrm>
        </p:spPr>
        <p:txBody>
          <a:bodyPr>
            <a:noAutofit/>
          </a:bodyPr>
          <a:lstStyle/>
          <a:p>
            <a:r>
              <a:rPr lang="ru-RU" sz="2400" dirty="0" err="1"/>
              <a:t>Жылдық</a:t>
            </a:r>
            <a:r>
              <a:rPr lang="ru-RU" sz="2400" dirty="0"/>
              <a:t> </a:t>
            </a:r>
            <a:r>
              <a:rPr lang="ru-RU" sz="2400" dirty="0" err="1"/>
              <a:t>жиынтық</a:t>
            </a:r>
            <a:r>
              <a:rPr lang="ru-RU" sz="2400" dirty="0"/>
              <a:t> </a:t>
            </a:r>
            <a:r>
              <a:rPr lang="ru-RU" sz="2400" dirty="0" err="1"/>
              <a:t>табысқа</a:t>
            </a:r>
            <a:r>
              <a:rPr lang="ru-RU" sz="2400" dirty="0"/>
              <a:t> </a:t>
            </a:r>
            <a:r>
              <a:rPr lang="ru-RU" sz="2400" dirty="0" err="1"/>
              <a:t>салық</a:t>
            </a:r>
            <a:r>
              <a:rPr lang="ru-RU" sz="2400" dirty="0"/>
              <a:t> </a:t>
            </a:r>
            <a:r>
              <a:rPr lang="ru-RU" sz="2400" dirty="0" err="1"/>
              <a:t>төлеуші</a:t>
            </a:r>
            <a:r>
              <a:rPr lang="ru-RU" sz="2400" dirty="0"/>
              <a:t> </a:t>
            </a:r>
            <a:r>
              <a:rPr lang="ru-RU" sz="2400" dirty="0" err="1"/>
              <a:t>табыстарының</a:t>
            </a:r>
            <a:r>
              <a:rPr lang="ru-RU" sz="2400" dirty="0"/>
              <a:t> </a:t>
            </a:r>
            <a:r>
              <a:rPr lang="ru-RU" sz="2400" dirty="0" err="1"/>
              <a:t>барлық</a:t>
            </a:r>
            <a:r>
              <a:rPr lang="ru-RU" sz="2400" dirty="0"/>
              <a:t> </a:t>
            </a:r>
            <a:r>
              <a:rPr lang="ru-RU" sz="2400" dirty="0" err="1"/>
              <a:t>түрлері</a:t>
            </a:r>
            <a:r>
              <a:rPr lang="ru-RU" sz="2400" dirty="0"/>
              <a:t>: </a:t>
            </a:r>
          </a:p>
        </p:txBody>
      </p:sp>
      <p:sp>
        <p:nvSpPr>
          <p:cNvPr id="4" name="Заголовок 1"/>
          <p:cNvSpPr txBox="1">
            <a:spLocks/>
          </p:cNvSpPr>
          <p:nvPr/>
        </p:nvSpPr>
        <p:spPr>
          <a:xfrm>
            <a:off x="457200" y="1224136"/>
            <a:ext cx="8686800" cy="56612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000" dirty="0" err="1">
                <a:solidFill>
                  <a:srgbClr val="FF0000"/>
                </a:solidFill>
              </a:rPr>
              <a:t>Өткізуден</a:t>
            </a:r>
            <a:r>
              <a:rPr lang="ru-RU" sz="2000" dirty="0">
                <a:solidFill>
                  <a:srgbClr val="FF0000"/>
                </a:solidFill>
              </a:rPr>
              <a:t> </a:t>
            </a:r>
            <a:r>
              <a:rPr lang="ru-RU" sz="2000" dirty="0" err="1">
                <a:solidFill>
                  <a:srgbClr val="FF0000"/>
                </a:solidFill>
              </a:rPr>
              <a:t>түсетін</a:t>
            </a:r>
            <a:r>
              <a:rPr lang="ru-RU" sz="2000" dirty="0">
                <a:solidFill>
                  <a:srgbClr val="FF0000"/>
                </a:solidFill>
              </a:rPr>
              <a:t> </a:t>
            </a:r>
            <a:r>
              <a:rPr lang="ru-RU" sz="2000" dirty="0" err="1">
                <a:solidFill>
                  <a:srgbClr val="FF0000"/>
                </a:solidFill>
              </a:rPr>
              <a:t>табыс</a:t>
            </a:r>
            <a:endParaRPr lang="ru-RU" sz="2000" dirty="0">
              <a:solidFill>
                <a:srgbClr val="FF0000"/>
              </a:solidFill>
            </a:endParaRPr>
          </a:p>
          <a:p>
            <a:r>
              <a:rPr lang="ru-RU" sz="2000" dirty="0" err="1"/>
              <a:t>Егер</a:t>
            </a:r>
            <a:r>
              <a:rPr lang="ru-RU" sz="2000" dirty="0"/>
              <a:t> </a:t>
            </a:r>
            <a:r>
              <a:rPr lang="ru-RU" sz="2000" dirty="0" err="1"/>
              <a:t>Қазақстан</a:t>
            </a:r>
            <a:r>
              <a:rPr lang="ru-RU" sz="2000" dirty="0"/>
              <a:t> </a:t>
            </a:r>
            <a:r>
              <a:rPr lang="ru-RU" sz="2000" dirty="0" err="1"/>
              <a:t>Республикасының</a:t>
            </a:r>
            <a:r>
              <a:rPr lang="ru-RU" sz="2000" dirty="0"/>
              <a:t> </a:t>
            </a:r>
            <a:r>
              <a:rPr lang="ru-RU" sz="2000" dirty="0" err="1"/>
              <a:t>трансферттік</a:t>
            </a:r>
            <a:r>
              <a:rPr lang="ru-RU" sz="2000" dirty="0"/>
              <a:t> </a:t>
            </a:r>
            <a:r>
              <a:rPr lang="ru-RU" sz="2000" dirty="0" err="1"/>
              <a:t>баға</a:t>
            </a:r>
            <a:r>
              <a:rPr lang="ru-RU" sz="2000" dirty="0"/>
              <a:t> </a:t>
            </a:r>
            <a:r>
              <a:rPr lang="ru-RU" sz="2000" dirty="0" err="1"/>
              <a:t>белгілеу</a:t>
            </a:r>
            <a:r>
              <a:rPr lang="ru-RU" sz="2000" dirty="0"/>
              <a:t> </a:t>
            </a:r>
            <a:r>
              <a:rPr lang="ru-RU" sz="2000" dirty="0" err="1"/>
              <a:t>туралы</a:t>
            </a:r>
            <a:r>
              <a:rPr lang="ru-RU" sz="2000" dirty="0"/>
              <a:t> </a:t>
            </a:r>
            <a:r>
              <a:rPr lang="ru-RU" sz="2000" dirty="0" err="1"/>
              <a:t>заңнамасында</a:t>
            </a:r>
            <a:r>
              <a:rPr lang="ru-RU" sz="2000" dirty="0"/>
              <a:t> </a:t>
            </a:r>
            <a:r>
              <a:rPr lang="ru-RU" sz="2000" dirty="0" err="1"/>
              <a:t>өзгеше</a:t>
            </a:r>
            <a:r>
              <a:rPr lang="ru-RU" sz="2000" dirty="0"/>
              <a:t> </a:t>
            </a:r>
            <a:r>
              <a:rPr lang="ru-RU" sz="2000" dirty="0" err="1"/>
              <a:t>көзделмесе</a:t>
            </a:r>
            <a:r>
              <a:rPr lang="ru-RU" sz="2000" dirty="0"/>
              <a:t>, </a:t>
            </a:r>
            <a:r>
              <a:rPr lang="ru-RU" sz="2000" dirty="0" err="1"/>
              <a:t>Кодекстің</a:t>
            </a:r>
            <a:r>
              <a:rPr lang="ru-RU" sz="2000" dirty="0"/>
              <a:t> 87 – 98-баптарына </a:t>
            </a:r>
            <a:r>
              <a:rPr lang="ru-RU" sz="2000" dirty="0" err="1"/>
              <a:t>сәйкес</a:t>
            </a:r>
            <a:r>
              <a:rPr lang="ru-RU" sz="2000" dirty="0"/>
              <a:t> </a:t>
            </a:r>
            <a:r>
              <a:rPr lang="ru-RU" sz="2000" dirty="0" err="1"/>
              <a:t>жылдық</a:t>
            </a:r>
            <a:r>
              <a:rPr lang="ru-RU" sz="2000" dirty="0"/>
              <a:t> </a:t>
            </a:r>
            <a:r>
              <a:rPr lang="ru-RU" sz="2000" dirty="0" err="1"/>
              <a:t>жиынтық</a:t>
            </a:r>
            <a:r>
              <a:rPr lang="ru-RU" sz="2000" dirty="0"/>
              <a:t> </a:t>
            </a:r>
            <a:r>
              <a:rPr lang="ru-RU" sz="2000" dirty="0" err="1"/>
              <a:t>табысқа</a:t>
            </a:r>
            <a:r>
              <a:rPr lang="ru-RU" sz="2000" dirty="0"/>
              <a:t> </a:t>
            </a:r>
            <a:r>
              <a:rPr lang="ru-RU" sz="2000" dirty="0" err="1"/>
              <a:t>енгізілетін</a:t>
            </a:r>
            <a:r>
              <a:rPr lang="ru-RU" sz="2000" dirty="0"/>
              <a:t> </a:t>
            </a:r>
            <a:r>
              <a:rPr lang="ru-RU" sz="2000" dirty="0" err="1"/>
              <a:t>табыстардан</a:t>
            </a:r>
            <a:r>
              <a:rPr lang="ru-RU" sz="2000" dirty="0"/>
              <a:t> </a:t>
            </a:r>
            <a:r>
              <a:rPr lang="ru-RU" sz="2000" dirty="0" err="1"/>
              <a:t>басқа</a:t>
            </a:r>
            <a:r>
              <a:rPr lang="ru-RU" sz="2000" dirty="0"/>
              <a:t>, </a:t>
            </a:r>
            <a:r>
              <a:rPr lang="ru-RU" sz="2000" dirty="0" err="1"/>
              <a:t>өткізілген</a:t>
            </a:r>
            <a:r>
              <a:rPr lang="ru-RU" sz="2000" dirty="0"/>
              <a:t> </a:t>
            </a:r>
            <a:r>
              <a:rPr lang="ru-RU" sz="2000" dirty="0" err="1"/>
              <a:t>тауарлардың</a:t>
            </a:r>
            <a:r>
              <a:rPr lang="ru-RU" sz="2000" dirty="0"/>
              <a:t>, </a:t>
            </a:r>
            <a:r>
              <a:rPr lang="ru-RU" sz="2000" dirty="0" err="1"/>
              <a:t>орындалған</a:t>
            </a:r>
            <a:r>
              <a:rPr lang="ru-RU" sz="2000" dirty="0"/>
              <a:t> </a:t>
            </a:r>
            <a:r>
              <a:rPr lang="ru-RU" sz="2000" dirty="0" err="1"/>
              <a:t>жұмыстардың</a:t>
            </a:r>
            <a:r>
              <a:rPr lang="ru-RU" sz="2000" dirty="0"/>
              <a:t>, </a:t>
            </a:r>
            <a:r>
              <a:rPr lang="ru-RU" sz="2000" dirty="0" err="1"/>
              <a:t>көрсетілген</a:t>
            </a:r>
            <a:r>
              <a:rPr lang="ru-RU" sz="2000" dirty="0"/>
              <a:t> </a:t>
            </a:r>
            <a:r>
              <a:rPr lang="ru-RU" sz="2000" dirty="0" err="1"/>
              <a:t>қызметтердің</a:t>
            </a:r>
            <a:r>
              <a:rPr lang="ru-RU" sz="2000" dirty="0"/>
              <a:t> </a:t>
            </a:r>
            <a:r>
              <a:rPr lang="ru-RU" sz="2000" dirty="0" err="1"/>
              <a:t>құны</a:t>
            </a:r>
            <a:r>
              <a:rPr lang="ru-RU" sz="2000" dirty="0"/>
              <a:t> </a:t>
            </a:r>
            <a:r>
              <a:rPr lang="ru-RU" sz="2000" dirty="0" err="1"/>
              <a:t>өткізуден</a:t>
            </a:r>
            <a:r>
              <a:rPr lang="ru-RU" sz="2000" dirty="0"/>
              <a:t> </a:t>
            </a:r>
            <a:r>
              <a:rPr lang="ru-RU" sz="2000" dirty="0" err="1"/>
              <a:t>түсетін</a:t>
            </a:r>
            <a:r>
              <a:rPr lang="ru-RU" sz="2000" dirty="0"/>
              <a:t> </a:t>
            </a:r>
            <a:r>
              <a:rPr lang="ru-RU" sz="2000" dirty="0" err="1"/>
              <a:t>табыс</a:t>
            </a:r>
            <a:r>
              <a:rPr lang="ru-RU" sz="2000" dirty="0"/>
              <a:t> </a:t>
            </a:r>
            <a:r>
              <a:rPr lang="ru-RU" sz="2000" dirty="0" err="1"/>
              <a:t>болып</a:t>
            </a:r>
            <a:r>
              <a:rPr lang="ru-RU" sz="2000" dirty="0"/>
              <a:t> </a:t>
            </a:r>
            <a:r>
              <a:rPr lang="ru-RU" sz="2000" dirty="0" err="1"/>
              <a:t>табылады</a:t>
            </a:r>
            <a:r>
              <a:rPr lang="ru-RU" sz="2000" dirty="0"/>
              <a:t>.</a:t>
            </a:r>
          </a:p>
          <a:p>
            <a:r>
              <a:rPr lang="ru-RU" sz="2000" dirty="0" err="1"/>
              <a:t>Өткізілген</a:t>
            </a:r>
            <a:r>
              <a:rPr lang="ru-RU" sz="2000" dirty="0"/>
              <a:t> </a:t>
            </a:r>
            <a:r>
              <a:rPr lang="ru-RU" sz="2000" dirty="0" err="1"/>
              <a:t>тауарлардың</a:t>
            </a:r>
            <a:r>
              <a:rPr lang="ru-RU" sz="2000" dirty="0"/>
              <a:t>, </a:t>
            </a:r>
            <a:r>
              <a:rPr lang="ru-RU" sz="2000" dirty="0" err="1"/>
              <a:t>орындалған</a:t>
            </a:r>
            <a:r>
              <a:rPr lang="ru-RU" sz="2000" dirty="0"/>
              <a:t> </a:t>
            </a:r>
            <a:r>
              <a:rPr lang="ru-RU" sz="2000" dirty="0" err="1"/>
              <a:t>жұмыстардың</a:t>
            </a:r>
            <a:r>
              <a:rPr lang="ru-RU" sz="2000" dirty="0"/>
              <a:t>, </a:t>
            </a:r>
            <a:r>
              <a:rPr lang="ru-RU" sz="2000" dirty="0" err="1"/>
              <a:t>көрсетілген</a:t>
            </a:r>
            <a:r>
              <a:rPr lang="ru-RU" sz="2000" dirty="0"/>
              <a:t> </a:t>
            </a:r>
            <a:r>
              <a:rPr lang="ru-RU" sz="2000" dirty="0" err="1"/>
              <a:t>қызметтердің</a:t>
            </a:r>
            <a:r>
              <a:rPr lang="ru-RU" sz="2000" dirty="0"/>
              <a:t> </a:t>
            </a:r>
            <a:r>
              <a:rPr lang="ru-RU" sz="2000" dirty="0" err="1"/>
              <a:t>құнына</a:t>
            </a:r>
            <a:r>
              <a:rPr lang="ru-RU" sz="2000" dirty="0"/>
              <a:t> </a:t>
            </a:r>
            <a:r>
              <a:rPr lang="ru-RU" sz="2000" dirty="0" err="1"/>
              <a:t>қосылған</a:t>
            </a:r>
            <a:r>
              <a:rPr lang="ru-RU" sz="2000" dirty="0"/>
              <a:t> </a:t>
            </a:r>
            <a:r>
              <a:rPr lang="ru-RU" sz="2000" dirty="0" err="1"/>
              <a:t>құн</a:t>
            </a:r>
            <a:r>
              <a:rPr lang="ru-RU" sz="2000" dirty="0"/>
              <a:t> </a:t>
            </a:r>
            <a:r>
              <a:rPr lang="ru-RU" sz="2000" dirty="0" err="1"/>
              <a:t>салығының</a:t>
            </a:r>
            <a:r>
              <a:rPr lang="ru-RU" sz="2000" dirty="0"/>
              <a:t> </a:t>
            </a:r>
            <a:r>
              <a:rPr lang="ru-RU" sz="2000" dirty="0" err="1"/>
              <a:t>және</a:t>
            </a:r>
            <a:r>
              <a:rPr lang="ru-RU" sz="2000" dirty="0"/>
              <a:t> </a:t>
            </a:r>
            <a:r>
              <a:rPr lang="ru-RU" sz="2000" dirty="0" err="1"/>
              <a:t>акциздің</a:t>
            </a:r>
            <a:r>
              <a:rPr lang="ru-RU" sz="2000" dirty="0"/>
              <a:t> </a:t>
            </a:r>
            <a:r>
              <a:rPr lang="ru-RU" sz="2000" dirty="0" err="1"/>
              <a:t>сомасы</a:t>
            </a:r>
            <a:r>
              <a:rPr lang="ru-RU" sz="2000" dirty="0"/>
              <a:t> </a:t>
            </a:r>
            <a:r>
              <a:rPr lang="ru-RU" sz="2000" dirty="0" err="1"/>
              <a:t>енгізілмейді</a:t>
            </a:r>
            <a:r>
              <a:rPr lang="ru-RU" sz="2000" dirty="0" smtClean="0"/>
              <a:t>.</a:t>
            </a:r>
            <a:endParaRPr lang="en-US" sz="2000" dirty="0" smtClean="0"/>
          </a:p>
          <a:p>
            <a:r>
              <a:rPr lang="ru-RU" sz="2000" dirty="0" err="1"/>
              <a:t>Қызметтер</a:t>
            </a:r>
            <a:r>
              <a:rPr lang="ru-RU" sz="2000" dirty="0"/>
              <a:t> </a:t>
            </a:r>
            <a:r>
              <a:rPr lang="ru-RU" sz="2000" dirty="0" err="1"/>
              <a:t>көрсетуден</a:t>
            </a:r>
            <a:r>
              <a:rPr lang="ru-RU" sz="2000" dirty="0"/>
              <a:t> </a:t>
            </a:r>
            <a:r>
              <a:rPr lang="ru-RU" sz="2000" dirty="0" err="1"/>
              <a:t>түсетін</a:t>
            </a:r>
            <a:r>
              <a:rPr lang="ru-RU" sz="2000" dirty="0"/>
              <a:t> </a:t>
            </a:r>
            <a:r>
              <a:rPr lang="ru-RU" sz="2000" dirty="0" err="1"/>
              <a:t>табысқа</a:t>
            </a:r>
            <a:r>
              <a:rPr lang="ru-RU" sz="2000" dirty="0"/>
              <a:t> осы </a:t>
            </a:r>
            <a:r>
              <a:rPr lang="ru-RU" sz="2000" dirty="0" err="1"/>
              <a:t>бөлімнің</a:t>
            </a:r>
            <a:r>
              <a:rPr lang="ru-RU" sz="2000" dirty="0"/>
              <a:t> </a:t>
            </a:r>
            <a:r>
              <a:rPr lang="ru-RU" sz="2000" dirty="0" err="1"/>
              <a:t>мақсатында</a:t>
            </a:r>
            <a:r>
              <a:rPr lang="ru-RU" sz="2000" dirty="0"/>
              <a:t>, </a:t>
            </a:r>
            <a:r>
              <a:rPr lang="ru-RU" sz="2000" dirty="0" err="1"/>
              <a:t>сондай-ақ</a:t>
            </a:r>
            <a:r>
              <a:rPr lang="ru-RU" sz="2000" dirty="0"/>
              <a:t>:</a:t>
            </a:r>
          </a:p>
          <a:p>
            <a:r>
              <a:rPr lang="ru-RU" sz="2000" dirty="0"/>
              <a:t> </a:t>
            </a:r>
          </a:p>
          <a:p>
            <a:r>
              <a:rPr lang="ru-RU" sz="2000" dirty="0"/>
              <a:t>кредит (</a:t>
            </a:r>
            <a:r>
              <a:rPr lang="ru-RU" sz="2000" dirty="0" err="1"/>
              <a:t>қарыз</a:t>
            </a:r>
            <a:r>
              <a:rPr lang="ru-RU" sz="2000" dirty="0"/>
              <a:t>, </a:t>
            </a:r>
            <a:r>
              <a:rPr lang="ru-RU" sz="2000" dirty="0" err="1"/>
              <a:t>микрокредит</a:t>
            </a:r>
            <a:r>
              <a:rPr lang="ru-RU" sz="2000" dirty="0"/>
              <a:t>) </a:t>
            </a:r>
            <a:r>
              <a:rPr lang="ru-RU" sz="2000" dirty="0" err="1"/>
              <a:t>бойынша</a:t>
            </a:r>
            <a:r>
              <a:rPr lang="ru-RU" sz="2000" dirty="0"/>
              <a:t>, </a:t>
            </a:r>
            <a:r>
              <a:rPr lang="ru-RU" sz="2000" dirty="0" err="1"/>
              <a:t>репо</a:t>
            </a:r>
            <a:r>
              <a:rPr lang="ru-RU" sz="2000" dirty="0"/>
              <a:t> </a:t>
            </a:r>
            <a:r>
              <a:rPr lang="ru-RU" sz="2000" dirty="0" err="1"/>
              <a:t>операциялары</a:t>
            </a:r>
            <a:r>
              <a:rPr lang="ru-RU" sz="2000" dirty="0"/>
              <a:t> </a:t>
            </a:r>
            <a:r>
              <a:rPr lang="ru-RU" sz="2000" dirty="0" err="1"/>
              <a:t>бойынша</a:t>
            </a:r>
            <a:r>
              <a:rPr lang="ru-RU" sz="2000" dirty="0"/>
              <a:t> </a:t>
            </a:r>
            <a:r>
              <a:rPr lang="ru-RU" sz="2000" dirty="0" err="1"/>
              <a:t>сыйақылар</a:t>
            </a:r>
            <a:r>
              <a:rPr lang="ru-RU" sz="2000" dirty="0"/>
              <a:t> </a:t>
            </a:r>
            <a:r>
              <a:rPr lang="ru-RU" sz="2000" dirty="0" err="1"/>
              <a:t>түріндегі</a:t>
            </a:r>
            <a:r>
              <a:rPr lang="ru-RU" sz="2000" dirty="0"/>
              <a:t> </a:t>
            </a:r>
            <a:r>
              <a:rPr lang="ru-RU" sz="2000" dirty="0" err="1"/>
              <a:t>табыс</a:t>
            </a:r>
            <a:r>
              <a:rPr lang="ru-RU" sz="2000" dirty="0"/>
              <a:t>;</a:t>
            </a:r>
          </a:p>
          <a:p>
            <a:r>
              <a:rPr lang="ru-RU" sz="2000" dirty="0"/>
              <a:t> </a:t>
            </a:r>
          </a:p>
          <a:p>
            <a:r>
              <a:rPr lang="ru-RU" sz="2000" dirty="0" err="1"/>
              <a:t>мүлікті</a:t>
            </a:r>
            <a:r>
              <a:rPr lang="ru-RU" sz="2000" dirty="0"/>
              <a:t> </a:t>
            </a:r>
            <a:r>
              <a:rPr lang="ru-RU" sz="2000" dirty="0" err="1"/>
              <a:t>қаржы</a:t>
            </a:r>
            <a:r>
              <a:rPr lang="ru-RU" sz="2000" dirty="0"/>
              <a:t> </a:t>
            </a:r>
            <a:r>
              <a:rPr lang="ru-RU" sz="2000" dirty="0" err="1"/>
              <a:t>лизингіне</a:t>
            </a:r>
            <a:r>
              <a:rPr lang="ru-RU" sz="2000" dirty="0"/>
              <a:t> беру </a:t>
            </a:r>
            <a:r>
              <a:rPr lang="ru-RU" sz="2000" dirty="0" err="1"/>
              <a:t>бойынша</a:t>
            </a:r>
            <a:r>
              <a:rPr lang="ru-RU" sz="2000" dirty="0"/>
              <a:t> </a:t>
            </a:r>
            <a:r>
              <a:rPr lang="ru-RU" sz="2000" dirty="0" err="1"/>
              <a:t>сыйақылар</a:t>
            </a:r>
            <a:r>
              <a:rPr lang="ru-RU" sz="2000" dirty="0"/>
              <a:t> </a:t>
            </a:r>
            <a:r>
              <a:rPr lang="ru-RU" sz="2000" dirty="0" err="1"/>
              <a:t>түріндегі</a:t>
            </a:r>
            <a:r>
              <a:rPr lang="ru-RU" sz="2000" dirty="0"/>
              <a:t> </a:t>
            </a:r>
            <a:r>
              <a:rPr lang="ru-RU" sz="2000" dirty="0" err="1"/>
              <a:t>табыс</a:t>
            </a:r>
            <a:r>
              <a:rPr lang="ru-RU" sz="2000" dirty="0"/>
              <a:t>; роялти; </a:t>
            </a:r>
            <a:r>
              <a:rPr lang="ru-RU" sz="2000" dirty="0" err="1"/>
              <a:t>мүлікті</a:t>
            </a:r>
            <a:r>
              <a:rPr lang="ru-RU" sz="2000" dirty="0"/>
              <a:t> </a:t>
            </a:r>
            <a:r>
              <a:rPr lang="ru-RU" sz="2000" dirty="0" err="1"/>
              <a:t>жалға</a:t>
            </a:r>
            <a:r>
              <a:rPr lang="ru-RU" sz="2000" dirty="0"/>
              <a:t> </a:t>
            </a:r>
            <a:r>
              <a:rPr lang="ru-RU" sz="2000" dirty="0" err="1"/>
              <a:t>беруден</a:t>
            </a:r>
            <a:r>
              <a:rPr lang="ru-RU" sz="2000" dirty="0"/>
              <a:t> </a:t>
            </a:r>
            <a:r>
              <a:rPr lang="ru-RU" sz="2000" dirty="0" err="1"/>
              <a:t>түсетін</a:t>
            </a:r>
            <a:r>
              <a:rPr lang="ru-RU" sz="2000" dirty="0"/>
              <a:t> </a:t>
            </a:r>
            <a:r>
              <a:rPr lang="ru-RU" sz="2000" dirty="0" err="1"/>
              <a:t>табыс</a:t>
            </a:r>
            <a:r>
              <a:rPr lang="ru-RU" sz="2000" dirty="0"/>
              <a:t> </a:t>
            </a:r>
            <a:r>
              <a:rPr lang="ru-RU" sz="2000" dirty="0" err="1"/>
              <a:t>жатады</a:t>
            </a:r>
            <a:r>
              <a:rPr lang="ru-RU" sz="2000" dirty="0"/>
              <a:t>.</a:t>
            </a:r>
          </a:p>
          <a:p>
            <a:endParaRPr lang="ru-RU" sz="2800" dirty="0"/>
          </a:p>
        </p:txBody>
      </p:sp>
    </p:spTree>
    <p:extLst>
      <p:ext uri="{BB962C8B-B14F-4D97-AF65-F5344CB8AC3E}">
        <p14:creationId xmlns:p14="http://schemas.microsoft.com/office/powerpoint/2010/main" val="34323796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type="title"/>
          </p:nvPr>
        </p:nvSpPr>
        <p:spPr>
          <a:xfrm>
            <a:off x="457200" y="274638"/>
            <a:ext cx="8229600" cy="6394722"/>
          </a:xfrm>
        </p:spPr>
        <p:txBody>
          <a:bodyPr>
            <a:normAutofit fontScale="90000"/>
          </a:bodyPr>
          <a:lstStyle/>
          <a:p>
            <a:r>
              <a:rPr lang="kk-KZ" sz="2200" dirty="0" smtClean="0"/>
              <a:t>.</a:t>
            </a:r>
            <a:endParaRPr lang="ru-RU" sz="2200" dirty="0"/>
          </a:p>
          <a:p>
            <a:r>
              <a:rPr lang="ru-RU" sz="2400" dirty="0" err="1">
                <a:solidFill>
                  <a:srgbClr val="FF0000"/>
                </a:solidFill>
              </a:rPr>
              <a:t>Құн</a:t>
            </a:r>
            <a:r>
              <a:rPr lang="ru-RU" sz="2400" dirty="0">
                <a:solidFill>
                  <a:srgbClr val="FF0000"/>
                </a:solidFill>
              </a:rPr>
              <a:t> </a:t>
            </a:r>
            <a:r>
              <a:rPr lang="ru-RU" sz="2400" dirty="0" err="1">
                <a:solidFill>
                  <a:srgbClr val="FF0000"/>
                </a:solidFill>
              </a:rPr>
              <a:t>өсімінен</a:t>
            </a:r>
            <a:r>
              <a:rPr lang="ru-RU" sz="2400" dirty="0">
                <a:solidFill>
                  <a:srgbClr val="FF0000"/>
                </a:solidFill>
              </a:rPr>
              <a:t> </a:t>
            </a:r>
            <a:r>
              <a:rPr lang="ru-RU" sz="2400" dirty="0" err="1">
                <a:solidFill>
                  <a:srgbClr val="FF0000"/>
                </a:solidFill>
              </a:rPr>
              <a:t>түсетін</a:t>
            </a:r>
            <a:r>
              <a:rPr lang="ru-RU" sz="2400" dirty="0">
                <a:solidFill>
                  <a:srgbClr val="FF0000"/>
                </a:solidFill>
              </a:rPr>
              <a:t> </a:t>
            </a:r>
            <a:r>
              <a:rPr lang="ru-RU" sz="2400" dirty="0" err="1">
                <a:solidFill>
                  <a:srgbClr val="FF0000"/>
                </a:solidFill>
              </a:rPr>
              <a:t>табыс</a:t>
            </a:r>
            <a:r>
              <a:rPr lang="ru-RU" sz="2400" dirty="0"/>
              <a:t/>
            </a:r>
            <a:br>
              <a:rPr lang="ru-RU" sz="2400" dirty="0"/>
            </a:br>
            <a:r>
              <a:rPr lang="ru-RU" sz="2400" dirty="0" err="1"/>
              <a:t>Құн</a:t>
            </a:r>
            <a:r>
              <a:rPr lang="ru-RU" sz="2400" dirty="0"/>
              <a:t> </a:t>
            </a:r>
            <a:r>
              <a:rPr lang="ru-RU" sz="2400" dirty="0" err="1"/>
              <a:t>өсімінен</a:t>
            </a:r>
            <a:r>
              <a:rPr lang="ru-RU" sz="2400" dirty="0"/>
              <a:t> </a:t>
            </a:r>
            <a:r>
              <a:rPr lang="ru-RU" sz="2400" dirty="0" err="1"/>
              <a:t>түсетін</a:t>
            </a:r>
            <a:r>
              <a:rPr lang="ru-RU" sz="2400" dirty="0"/>
              <a:t> </a:t>
            </a:r>
            <a:r>
              <a:rPr lang="ru-RU" sz="2400" dirty="0" err="1"/>
              <a:t>табыс</a:t>
            </a:r>
            <a:r>
              <a:rPr lang="ru-RU" sz="2400" dirty="0"/>
              <a:t>, </a:t>
            </a:r>
            <a:r>
              <a:rPr lang="ru-RU" sz="2400" dirty="0" err="1"/>
              <a:t>Қазақстан</a:t>
            </a:r>
            <a:r>
              <a:rPr lang="ru-RU" sz="2400" dirty="0"/>
              <a:t> </a:t>
            </a:r>
            <a:r>
              <a:rPr lang="ru-RU" sz="2400" dirty="0" err="1"/>
              <a:t>Республикасының</a:t>
            </a:r>
            <a:r>
              <a:rPr lang="ru-RU" sz="2400" dirty="0"/>
              <a:t> </a:t>
            </a:r>
            <a:r>
              <a:rPr lang="ru-RU" sz="2400" dirty="0" err="1"/>
              <a:t>заңнамалық</a:t>
            </a:r>
            <a:r>
              <a:rPr lang="ru-RU" sz="2400" dirty="0"/>
              <a:t> </a:t>
            </a:r>
            <a:r>
              <a:rPr lang="ru-RU" sz="2400" dirty="0" err="1"/>
              <a:t>актілеріне</a:t>
            </a:r>
            <a:r>
              <a:rPr lang="ru-RU" sz="2400" dirty="0"/>
              <a:t> </a:t>
            </a:r>
            <a:r>
              <a:rPr lang="ru-RU" sz="2400" dirty="0" err="1"/>
              <a:t>сәйкес</a:t>
            </a:r>
            <a:r>
              <a:rPr lang="ru-RU" sz="2400" dirty="0"/>
              <a:t> </a:t>
            </a:r>
            <a:r>
              <a:rPr lang="ru-RU" sz="2400" dirty="0" err="1"/>
              <a:t>мемлекет</a:t>
            </a:r>
            <a:r>
              <a:rPr lang="ru-RU" sz="2400" dirty="0"/>
              <a:t> </a:t>
            </a:r>
            <a:r>
              <a:rPr lang="ru-RU" sz="2400" dirty="0" err="1"/>
              <a:t>мұқтажы</a:t>
            </a:r>
            <a:r>
              <a:rPr lang="ru-RU" sz="2400" dirty="0"/>
              <a:t> </a:t>
            </a:r>
            <a:r>
              <a:rPr lang="ru-RU" sz="2400" dirty="0" err="1"/>
              <a:t>үшін</a:t>
            </a:r>
            <a:r>
              <a:rPr lang="ru-RU" sz="2400" dirty="0"/>
              <a:t> </a:t>
            </a:r>
            <a:r>
              <a:rPr lang="ru-RU" sz="2400" dirty="0" err="1"/>
              <a:t>сатып</a:t>
            </a:r>
            <a:r>
              <a:rPr lang="ru-RU" sz="2400" dirty="0"/>
              <a:t> </a:t>
            </a:r>
            <a:r>
              <a:rPr lang="ru-RU" sz="2400" dirty="0" err="1"/>
              <a:t>алынған</a:t>
            </a:r>
            <a:r>
              <a:rPr lang="ru-RU" sz="2400" dirty="0"/>
              <a:t> </a:t>
            </a:r>
            <a:r>
              <a:rPr lang="ru-RU" sz="2400" dirty="0" err="1"/>
              <a:t>активтерді</a:t>
            </a:r>
            <a:r>
              <a:rPr lang="ru-RU" sz="2400" dirty="0"/>
              <a:t> </a:t>
            </a:r>
            <a:r>
              <a:rPr lang="ru-RU" sz="2400" dirty="0" err="1"/>
              <a:t>қоспағанда</a:t>
            </a:r>
            <a:r>
              <a:rPr lang="ru-RU" sz="2400" dirty="0"/>
              <a:t>, </a:t>
            </a:r>
            <a:r>
              <a:rPr lang="ru-RU" sz="2400" dirty="0" err="1"/>
              <a:t>амортизацияға</a:t>
            </a:r>
            <a:r>
              <a:rPr lang="ru-RU" sz="2400" dirty="0"/>
              <a:t> </a:t>
            </a:r>
            <a:r>
              <a:rPr lang="ru-RU" sz="2400" dirty="0" err="1"/>
              <a:t>жатпайтын</a:t>
            </a:r>
            <a:r>
              <a:rPr lang="ru-RU" sz="2400" dirty="0"/>
              <a:t> </a:t>
            </a:r>
            <a:r>
              <a:rPr lang="ru-RU" sz="2400" dirty="0" err="1"/>
              <a:t>активтерді</a:t>
            </a:r>
            <a:r>
              <a:rPr lang="ru-RU" sz="2400" dirty="0"/>
              <a:t> </a:t>
            </a:r>
            <a:r>
              <a:rPr lang="ru-RU" sz="2400" dirty="0" err="1"/>
              <a:t>өткізу</a:t>
            </a:r>
            <a:r>
              <a:rPr lang="ru-RU" sz="2400" dirty="0"/>
              <a:t> </a:t>
            </a:r>
            <a:r>
              <a:rPr lang="ru-RU" sz="2400" dirty="0" err="1"/>
              <a:t>кезінде</a:t>
            </a:r>
            <a:r>
              <a:rPr lang="ru-RU" sz="2400" dirty="0"/>
              <a:t> </a:t>
            </a:r>
            <a:r>
              <a:rPr lang="ru-RU" sz="2400" dirty="0" err="1"/>
              <a:t>құралады</a:t>
            </a:r>
            <a:r>
              <a:rPr lang="ru-RU" sz="2400" dirty="0"/>
              <a:t>.</a:t>
            </a:r>
            <a:br>
              <a:rPr lang="ru-RU" sz="2400" dirty="0"/>
            </a:br>
            <a:r>
              <a:rPr lang="ru-RU" sz="2400" dirty="0" err="1"/>
              <a:t>Амортизацияға</a:t>
            </a:r>
            <a:r>
              <a:rPr lang="ru-RU" sz="2400" dirty="0"/>
              <a:t> </a:t>
            </a:r>
            <a:r>
              <a:rPr lang="ru-RU" sz="2400" dirty="0" err="1"/>
              <a:t>жатпайтын</a:t>
            </a:r>
            <a:r>
              <a:rPr lang="ru-RU" sz="2400" dirty="0"/>
              <a:t> </a:t>
            </a:r>
            <a:r>
              <a:rPr lang="ru-RU" sz="2400" dirty="0" err="1"/>
              <a:t>активтерге</a:t>
            </a:r>
            <a:r>
              <a:rPr lang="ru-RU" sz="2400" dirty="0"/>
              <a:t>:</a:t>
            </a:r>
            <a:br>
              <a:rPr lang="ru-RU" sz="2400" dirty="0"/>
            </a:br>
            <a:r>
              <a:rPr lang="ru-RU" sz="2400" dirty="0"/>
              <a:t> </a:t>
            </a:r>
            <a:br>
              <a:rPr lang="ru-RU" sz="2400" dirty="0"/>
            </a:br>
            <a:r>
              <a:rPr lang="ru-RU" sz="2400" dirty="0" err="1"/>
              <a:t>жер</a:t>
            </a:r>
            <a:r>
              <a:rPr lang="ru-RU" sz="2400" dirty="0"/>
              <a:t> </a:t>
            </a:r>
            <a:r>
              <a:rPr lang="ru-RU" sz="2400" dirty="0" err="1"/>
              <a:t>учаскелері</a:t>
            </a:r>
            <a:r>
              <a:rPr lang="ru-RU" sz="2400" dirty="0"/>
              <a:t>;</a:t>
            </a:r>
            <a:br>
              <a:rPr lang="ru-RU" sz="2400" dirty="0"/>
            </a:br>
            <a:r>
              <a:rPr lang="ru-RU" sz="2400" dirty="0"/>
              <a:t> </a:t>
            </a:r>
            <a:br>
              <a:rPr lang="ru-RU" sz="2400" dirty="0"/>
            </a:br>
            <a:r>
              <a:rPr lang="ru-RU" sz="2400" dirty="0" err="1"/>
              <a:t>аяқталмаған</a:t>
            </a:r>
            <a:r>
              <a:rPr lang="ru-RU" sz="2400" dirty="0"/>
              <a:t> </a:t>
            </a:r>
            <a:r>
              <a:rPr lang="ru-RU" sz="2400" dirty="0" err="1"/>
              <a:t>құрылыс</a:t>
            </a:r>
            <a:r>
              <a:rPr lang="ru-RU" sz="2400" dirty="0"/>
              <a:t> </a:t>
            </a:r>
            <a:r>
              <a:rPr lang="ru-RU" sz="2400" dirty="0" err="1"/>
              <a:t>объектілері</a:t>
            </a:r>
            <a:r>
              <a:rPr lang="ru-RU" sz="2400" dirty="0"/>
              <a:t>; </a:t>
            </a:r>
            <a:r>
              <a:rPr lang="ru-RU" sz="2400" dirty="0" err="1"/>
              <a:t>орнатылмаған</a:t>
            </a:r>
            <a:r>
              <a:rPr lang="ru-RU" sz="2400" dirty="0"/>
              <a:t> </a:t>
            </a:r>
            <a:r>
              <a:rPr lang="ru-RU" sz="2400" dirty="0" err="1"/>
              <a:t>жабдық</a:t>
            </a:r>
            <a:r>
              <a:rPr lang="ru-RU" sz="2400" dirty="0"/>
              <a:t>;</a:t>
            </a:r>
            <a:br>
              <a:rPr lang="ru-RU" sz="2400" dirty="0"/>
            </a:br>
            <a:r>
              <a:rPr lang="ru-RU" sz="2400" dirty="0" err="1"/>
              <a:t>табыс</a:t>
            </a:r>
            <a:r>
              <a:rPr lang="ru-RU" sz="2400" dirty="0"/>
              <a:t> </a:t>
            </a:r>
            <a:r>
              <a:rPr lang="ru-RU" sz="2400" dirty="0" err="1"/>
              <a:t>алуға</a:t>
            </a:r>
            <a:r>
              <a:rPr lang="ru-RU" sz="2400" dirty="0"/>
              <a:t> </a:t>
            </a:r>
            <a:r>
              <a:rPr lang="ru-RU" sz="2400" dirty="0" err="1"/>
              <a:t>бағытталған</a:t>
            </a:r>
            <a:r>
              <a:rPr lang="ru-RU" sz="2400" dirty="0"/>
              <a:t> </a:t>
            </a:r>
            <a:r>
              <a:rPr lang="ru-RU" sz="2400" dirty="0" err="1"/>
              <a:t>қызметте</a:t>
            </a:r>
            <a:r>
              <a:rPr lang="ru-RU" sz="2400" dirty="0"/>
              <a:t> </a:t>
            </a:r>
            <a:r>
              <a:rPr lang="ru-RU" sz="2400" dirty="0" err="1"/>
              <a:t>пайдаланылмайтын</a:t>
            </a:r>
            <a:r>
              <a:rPr lang="ru-RU" sz="2400" dirty="0"/>
              <a:t>, </a:t>
            </a:r>
            <a:r>
              <a:rPr lang="ru-RU" sz="2400" dirty="0" err="1"/>
              <a:t>бір</a:t>
            </a:r>
            <a:r>
              <a:rPr lang="ru-RU" sz="2400" dirty="0"/>
              <a:t> </a:t>
            </a:r>
            <a:r>
              <a:rPr lang="ru-RU" sz="2400" dirty="0" err="1"/>
              <a:t>жылдан</a:t>
            </a:r>
            <a:r>
              <a:rPr lang="ru-RU" sz="2400" dirty="0"/>
              <a:t> </a:t>
            </a:r>
            <a:r>
              <a:rPr lang="ru-RU" sz="2400" dirty="0" err="1"/>
              <a:t>астам</a:t>
            </a:r>
            <a:r>
              <a:rPr lang="ru-RU" sz="2400" dirty="0"/>
              <a:t> </a:t>
            </a:r>
            <a:r>
              <a:rPr lang="ru-RU" sz="2400" dirty="0" err="1"/>
              <a:t>қызмет</a:t>
            </a:r>
            <a:r>
              <a:rPr lang="ru-RU" sz="2400" dirty="0"/>
              <a:t> </a:t>
            </a:r>
            <a:r>
              <a:rPr lang="ru-RU" sz="2400" dirty="0" err="1"/>
              <a:t>мерзімі</a:t>
            </a:r>
            <a:r>
              <a:rPr lang="ru-RU" sz="2400" dirty="0"/>
              <a:t> бар </a:t>
            </a:r>
            <a:r>
              <a:rPr lang="ru-RU" sz="2400" dirty="0" err="1"/>
              <a:t>активтер</a:t>
            </a:r>
            <a:r>
              <a:rPr lang="ru-RU" sz="2400" dirty="0"/>
              <a:t>;</a:t>
            </a:r>
            <a:br>
              <a:rPr lang="ru-RU" sz="2400" dirty="0"/>
            </a:br>
            <a:r>
              <a:rPr lang="ru-RU" sz="2400" dirty="0"/>
              <a:t> </a:t>
            </a:r>
            <a:br>
              <a:rPr lang="ru-RU" sz="2400" dirty="0"/>
            </a:br>
            <a:r>
              <a:rPr lang="ru-RU" sz="2400" dirty="0" err="1"/>
              <a:t>бағалы</a:t>
            </a:r>
            <a:r>
              <a:rPr lang="ru-RU" sz="2400" dirty="0"/>
              <a:t> </a:t>
            </a:r>
            <a:r>
              <a:rPr lang="ru-RU" sz="2400" dirty="0" err="1"/>
              <a:t>қағаздар</a:t>
            </a:r>
            <a:r>
              <a:rPr lang="ru-RU" sz="2400" dirty="0"/>
              <a:t>; </a:t>
            </a:r>
            <a:r>
              <a:rPr lang="en-US" sz="2400" dirty="0" smtClean="0"/>
              <a:t/>
            </a:r>
            <a:br>
              <a:rPr lang="en-US" sz="2400" dirty="0" smtClean="0"/>
            </a:br>
            <a:r>
              <a:rPr lang="ru-RU" sz="2400" dirty="0" err="1" smtClean="0"/>
              <a:t>қатысу</a:t>
            </a:r>
            <a:r>
              <a:rPr lang="ru-RU" sz="2400" dirty="0" smtClean="0"/>
              <a:t> </a:t>
            </a:r>
            <a:r>
              <a:rPr lang="ru-RU" sz="2400" dirty="0" err="1"/>
              <a:t>үлесі</a:t>
            </a:r>
            <a:r>
              <a:rPr lang="ru-RU" sz="2400" dirty="0"/>
              <a:t>;</a:t>
            </a:r>
            <a:br>
              <a:rPr lang="ru-RU" sz="2400" dirty="0"/>
            </a:br>
            <a:r>
              <a:rPr lang="ru-RU" sz="2400" dirty="0" err="1"/>
              <a:t>құны</a:t>
            </a:r>
            <a:r>
              <a:rPr lang="ru-RU" sz="2400" dirty="0"/>
              <a:t> </a:t>
            </a:r>
            <a:r>
              <a:rPr lang="ru-RU" sz="2400" dirty="0" err="1"/>
              <a:t>Қазақстан</a:t>
            </a:r>
            <a:r>
              <a:rPr lang="ru-RU" sz="2400" dirty="0"/>
              <a:t> </a:t>
            </a:r>
            <a:r>
              <a:rPr lang="ru-RU" sz="2400" dirty="0" err="1"/>
              <a:t>Республикасының</a:t>
            </a:r>
            <a:r>
              <a:rPr lang="ru-RU" sz="2400" dirty="0"/>
              <a:t> 2000 </a:t>
            </a:r>
            <a:r>
              <a:rPr lang="ru-RU" sz="2400" dirty="0" err="1"/>
              <a:t>жылғы</a:t>
            </a:r>
            <a:r>
              <a:rPr lang="ru-RU" sz="2400" dirty="0"/>
              <a:t> 1 </a:t>
            </a:r>
            <a:r>
              <a:rPr lang="ru-RU" sz="2400" dirty="0" err="1"/>
              <a:t>қаңтарға</a:t>
            </a:r>
            <a:r>
              <a:rPr lang="ru-RU" sz="2400" dirty="0"/>
              <a:t> </a:t>
            </a:r>
            <a:r>
              <a:rPr lang="ru-RU" sz="2400" dirty="0" err="1"/>
              <a:t>дейін</a:t>
            </a:r>
            <a:r>
              <a:rPr lang="ru-RU" sz="2400" dirty="0"/>
              <a:t> </a:t>
            </a:r>
            <a:r>
              <a:rPr lang="ru-RU" sz="2400" dirty="0" err="1"/>
              <a:t>қолданыста</a:t>
            </a:r>
            <a:r>
              <a:rPr lang="ru-RU" sz="2400" dirty="0"/>
              <a:t> </a:t>
            </a:r>
            <a:r>
              <a:rPr lang="ru-RU" sz="2400" dirty="0" err="1"/>
              <a:t>болған</a:t>
            </a:r>
            <a:r>
              <a:rPr lang="ru-RU" sz="2400" dirty="0"/>
              <a:t> </a:t>
            </a:r>
            <a:r>
              <a:rPr lang="ru-RU" sz="2400" dirty="0" err="1"/>
              <a:t>салық</a:t>
            </a:r>
            <a:r>
              <a:rPr lang="ru-RU" sz="2400" dirty="0"/>
              <a:t> </a:t>
            </a:r>
            <a:r>
              <a:rPr lang="ru-RU" sz="2400" dirty="0" err="1"/>
              <a:t>заңнамасына</a:t>
            </a:r>
            <a:r>
              <a:rPr lang="ru-RU" sz="2400" dirty="0"/>
              <a:t> </a:t>
            </a:r>
            <a:r>
              <a:rPr lang="ru-RU" sz="2400" dirty="0" err="1"/>
              <a:t>сәйкес</a:t>
            </a:r>
            <a:r>
              <a:rPr lang="ru-RU" sz="2400" dirty="0"/>
              <a:t> </a:t>
            </a:r>
            <a:r>
              <a:rPr lang="ru-RU" sz="2400" dirty="0" err="1"/>
              <a:t>толығымен</a:t>
            </a:r>
            <a:r>
              <a:rPr lang="ru-RU" sz="2400" dirty="0"/>
              <a:t> </a:t>
            </a:r>
            <a:r>
              <a:rPr lang="ru-RU" sz="2400" dirty="0" err="1"/>
              <a:t>шегерімге</a:t>
            </a:r>
            <a:r>
              <a:rPr lang="ru-RU" sz="2400" dirty="0"/>
              <a:t> </a:t>
            </a:r>
            <a:r>
              <a:rPr lang="ru-RU" sz="2400" dirty="0" err="1"/>
              <a:t>жатқызылған</a:t>
            </a:r>
            <a:r>
              <a:rPr lang="ru-RU" sz="2400" dirty="0"/>
              <a:t> </a:t>
            </a:r>
            <a:r>
              <a:rPr lang="ru-RU" sz="2400" dirty="0" err="1"/>
              <a:t>негізгі</a:t>
            </a:r>
            <a:r>
              <a:rPr lang="ru-RU" sz="2400" dirty="0"/>
              <a:t> </a:t>
            </a:r>
            <a:r>
              <a:rPr lang="ru-RU" sz="2400" dirty="0" err="1"/>
              <a:t>құралдар</a:t>
            </a:r>
            <a:r>
              <a:rPr lang="ru-RU" sz="2400" dirty="0"/>
              <a:t>;</a:t>
            </a:r>
            <a:br>
              <a:rPr lang="ru-RU" sz="2400" dirty="0"/>
            </a:br>
            <a:r>
              <a:rPr lang="ru-RU" sz="2400" dirty="0"/>
              <a:t> </a:t>
            </a:r>
            <a:br>
              <a:rPr lang="ru-RU" sz="2400" dirty="0"/>
            </a:br>
            <a:endParaRPr lang="ru-RU" dirty="0"/>
          </a:p>
        </p:txBody>
      </p:sp>
    </p:spTree>
    <p:extLst>
      <p:ext uri="{BB962C8B-B14F-4D97-AF65-F5344CB8AC3E}">
        <p14:creationId xmlns:p14="http://schemas.microsoft.com/office/powerpoint/2010/main" val="16519752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8686800" cy="6624736"/>
          </a:xfrm>
        </p:spPr>
        <p:txBody>
          <a:bodyPr>
            <a:normAutofit fontScale="70000" lnSpcReduction="20000"/>
          </a:bodyPr>
          <a:lstStyle/>
          <a:p>
            <a:pPr marL="0" indent="0">
              <a:buNone/>
            </a:pPr>
            <a:r>
              <a:rPr lang="en-US" dirty="0" smtClean="0"/>
              <a:t> </a:t>
            </a:r>
            <a:r>
              <a:rPr lang="ru-RU" dirty="0" err="1" smtClean="0"/>
              <a:t>Қазақстан</a:t>
            </a:r>
            <a:r>
              <a:rPr lang="ru-RU" dirty="0" smtClean="0"/>
              <a:t> </a:t>
            </a:r>
            <a:r>
              <a:rPr lang="ru-RU" dirty="0" err="1"/>
              <a:t>Республикасының</a:t>
            </a:r>
            <a:r>
              <a:rPr lang="ru-RU" dirty="0"/>
              <a:t> </a:t>
            </a:r>
            <a:r>
              <a:rPr lang="ru-RU" dirty="0" err="1"/>
              <a:t>инвестициялар</a:t>
            </a:r>
            <a:r>
              <a:rPr lang="ru-RU" dirty="0"/>
              <a:t> </a:t>
            </a:r>
            <a:r>
              <a:rPr lang="ru-RU" dirty="0" err="1"/>
              <a:t>туралы</a:t>
            </a:r>
            <a:r>
              <a:rPr lang="ru-RU" dirty="0"/>
              <a:t> </a:t>
            </a:r>
            <a:r>
              <a:rPr lang="ru-RU" dirty="0" err="1"/>
              <a:t>заңнамасына</a:t>
            </a:r>
            <a:r>
              <a:rPr lang="ru-RU" dirty="0"/>
              <a:t> </a:t>
            </a:r>
            <a:r>
              <a:rPr lang="ru-RU" dirty="0" err="1"/>
              <a:t>сәйкес</a:t>
            </a:r>
            <a:r>
              <a:rPr lang="ru-RU" dirty="0"/>
              <a:t> 2009 </a:t>
            </a:r>
            <a:r>
              <a:rPr lang="ru-RU" dirty="0" err="1"/>
              <a:t>жылғы</a:t>
            </a:r>
            <a:r>
              <a:rPr lang="ru-RU" dirty="0"/>
              <a:t> 1 </a:t>
            </a:r>
            <a:r>
              <a:rPr lang="ru-RU" dirty="0" err="1"/>
              <a:t>қаңтарға</a:t>
            </a:r>
            <a:r>
              <a:rPr lang="ru-RU" dirty="0"/>
              <a:t> </a:t>
            </a:r>
            <a:r>
              <a:rPr lang="ru-RU" dirty="0" err="1"/>
              <a:t>дейін</a:t>
            </a:r>
            <a:r>
              <a:rPr lang="ru-RU" dirty="0"/>
              <a:t> </a:t>
            </a:r>
            <a:r>
              <a:rPr lang="ru-RU" dirty="0" err="1"/>
              <a:t>жасалған</a:t>
            </a:r>
            <a:r>
              <a:rPr lang="ru-RU" dirty="0"/>
              <a:t> </a:t>
            </a:r>
            <a:r>
              <a:rPr lang="ru-RU" dirty="0" err="1"/>
              <a:t>келісімшарттар</a:t>
            </a:r>
            <a:r>
              <a:rPr lang="ru-RU" dirty="0"/>
              <a:t> </a:t>
            </a:r>
            <a:r>
              <a:rPr lang="ru-RU" dirty="0" err="1"/>
              <a:t>бойынша</a:t>
            </a:r>
            <a:r>
              <a:rPr lang="ru-RU" dirty="0"/>
              <a:t> </a:t>
            </a:r>
            <a:r>
              <a:rPr lang="ru-RU" dirty="0" err="1"/>
              <a:t>инвестициялық</a:t>
            </a:r>
            <a:r>
              <a:rPr lang="ru-RU" dirty="0"/>
              <a:t> </a:t>
            </a:r>
            <a:r>
              <a:rPr lang="ru-RU" dirty="0" err="1"/>
              <a:t>жоба</a:t>
            </a:r>
            <a:r>
              <a:rPr lang="ru-RU" dirty="0"/>
              <a:t> </a:t>
            </a:r>
            <a:r>
              <a:rPr lang="ru-RU" dirty="0" err="1"/>
              <a:t>шеңберінде</a:t>
            </a:r>
            <a:r>
              <a:rPr lang="ru-RU" dirty="0"/>
              <a:t> </a:t>
            </a:r>
            <a:r>
              <a:rPr lang="ru-RU" dirty="0" err="1"/>
              <a:t>пайдалануға</a:t>
            </a:r>
            <a:r>
              <a:rPr lang="ru-RU" dirty="0"/>
              <a:t> </a:t>
            </a:r>
            <a:r>
              <a:rPr lang="ru-RU" dirty="0" err="1"/>
              <a:t>берілген</a:t>
            </a:r>
            <a:r>
              <a:rPr lang="ru-RU" dirty="0"/>
              <a:t>, </a:t>
            </a:r>
            <a:r>
              <a:rPr lang="ru-RU" dirty="0" err="1"/>
              <a:t>құны</a:t>
            </a:r>
            <a:r>
              <a:rPr lang="ru-RU" dirty="0"/>
              <a:t> </a:t>
            </a:r>
            <a:r>
              <a:rPr lang="ru-RU" dirty="0" err="1"/>
              <a:t>толығымен</a:t>
            </a:r>
            <a:r>
              <a:rPr lang="ru-RU" dirty="0"/>
              <a:t> </a:t>
            </a:r>
            <a:r>
              <a:rPr lang="ru-RU" dirty="0" err="1"/>
              <a:t>шегерімге</a:t>
            </a:r>
            <a:r>
              <a:rPr lang="ru-RU" dirty="0"/>
              <a:t> </a:t>
            </a:r>
            <a:r>
              <a:rPr lang="ru-RU" dirty="0" err="1"/>
              <a:t>жатқызылған</a:t>
            </a:r>
            <a:r>
              <a:rPr lang="ru-RU" dirty="0"/>
              <a:t> </a:t>
            </a:r>
            <a:r>
              <a:rPr lang="ru-RU" dirty="0" err="1"/>
              <a:t>активтер</a:t>
            </a:r>
            <a:r>
              <a:rPr lang="ru-RU" dirty="0"/>
              <a:t>;</a:t>
            </a:r>
            <a:br>
              <a:rPr lang="ru-RU" dirty="0"/>
            </a:br>
            <a:r>
              <a:rPr lang="ru-RU" dirty="0"/>
              <a:t/>
            </a:r>
            <a:br>
              <a:rPr lang="ru-RU" dirty="0"/>
            </a:br>
            <a:r>
              <a:rPr lang="ru-RU" dirty="0" err="1"/>
              <a:t>Кодекстің</a:t>
            </a:r>
            <a:r>
              <a:rPr lang="ru-RU" dirty="0"/>
              <a:t> 97-бабының 2-тармағына </a:t>
            </a:r>
            <a:r>
              <a:rPr lang="ru-RU" dirty="0" err="1"/>
              <a:t>сәйкес</a:t>
            </a:r>
            <a:r>
              <a:rPr lang="ru-RU" dirty="0"/>
              <a:t> </a:t>
            </a:r>
            <a:r>
              <a:rPr lang="ru-RU" dirty="0" err="1"/>
              <a:t>әлеуметтік</a:t>
            </a:r>
            <a:r>
              <a:rPr lang="ru-RU" dirty="0"/>
              <a:t> сала </a:t>
            </a:r>
            <a:r>
              <a:rPr lang="ru-RU" dirty="0" err="1"/>
              <a:t>объектілеріне</a:t>
            </a:r>
            <a:r>
              <a:rPr lang="ru-RU" dirty="0"/>
              <a:t> </a:t>
            </a:r>
            <a:r>
              <a:rPr lang="ru-RU" dirty="0" err="1"/>
              <a:t>жатқызылған</a:t>
            </a:r>
            <a:r>
              <a:rPr lang="ru-RU" dirty="0"/>
              <a:t> </a:t>
            </a:r>
            <a:r>
              <a:rPr lang="ru-RU" dirty="0" err="1"/>
              <a:t>мүлік</a:t>
            </a:r>
            <a:r>
              <a:rPr lang="ru-RU" dirty="0"/>
              <a:t> </a:t>
            </a:r>
            <a:r>
              <a:rPr lang="ru-RU" dirty="0" err="1"/>
              <a:t>жатады</a:t>
            </a:r>
            <a:r>
              <a:rPr lang="ru-RU" dirty="0"/>
              <a:t>.</a:t>
            </a:r>
            <a:br>
              <a:rPr lang="ru-RU" dirty="0"/>
            </a:br>
            <a:r>
              <a:rPr lang="ru-RU" dirty="0"/>
              <a:t> </a:t>
            </a:r>
            <a:br>
              <a:rPr lang="ru-RU" dirty="0"/>
            </a:br>
            <a:r>
              <a:rPr lang="ru-RU" dirty="0" err="1"/>
              <a:t>Өсім</a:t>
            </a:r>
            <a:r>
              <a:rPr lang="ru-RU" dirty="0"/>
              <a:t>, </a:t>
            </a:r>
            <a:r>
              <a:rPr lang="ru-RU" dirty="0" err="1"/>
              <a:t>амортизацияға</a:t>
            </a:r>
            <a:r>
              <a:rPr lang="ru-RU" dirty="0"/>
              <a:t> </a:t>
            </a:r>
            <a:r>
              <a:rPr lang="ru-RU" dirty="0" err="1"/>
              <a:t>жатпайтын</a:t>
            </a:r>
            <a:r>
              <a:rPr lang="ru-RU" dirty="0"/>
              <a:t> </a:t>
            </a:r>
            <a:r>
              <a:rPr lang="ru-RU" dirty="0" err="1"/>
              <a:t>активтердің</a:t>
            </a:r>
            <a:r>
              <a:rPr lang="ru-RU" dirty="0"/>
              <a:t> </a:t>
            </a:r>
            <a:r>
              <a:rPr lang="ru-RU" dirty="0" err="1"/>
              <a:t>өткізілу</a:t>
            </a:r>
            <a:r>
              <a:rPr lang="ru-RU" dirty="0"/>
              <a:t> </a:t>
            </a:r>
            <a:r>
              <a:rPr lang="ru-RU" dirty="0" err="1"/>
              <a:t>құны</a:t>
            </a:r>
            <a:r>
              <a:rPr lang="ru-RU" dirty="0"/>
              <a:t> мен </a:t>
            </a:r>
            <a:r>
              <a:rPr lang="ru-RU" dirty="0" err="1"/>
              <a:t>олардың</a:t>
            </a:r>
            <a:r>
              <a:rPr lang="ru-RU" dirty="0"/>
              <a:t> </a:t>
            </a:r>
            <a:r>
              <a:rPr lang="ru-RU" dirty="0" err="1"/>
              <a:t>бастапқы</a:t>
            </a:r>
            <a:r>
              <a:rPr lang="ru-RU" dirty="0"/>
              <a:t> </a:t>
            </a:r>
            <a:r>
              <a:rPr lang="ru-RU" dirty="0" err="1"/>
              <a:t>құны</a:t>
            </a:r>
            <a:r>
              <a:rPr lang="ru-RU" dirty="0"/>
              <a:t> </a:t>
            </a:r>
            <a:r>
              <a:rPr lang="ru-RU" dirty="0" err="1"/>
              <a:t>арасындағы</a:t>
            </a:r>
            <a:r>
              <a:rPr lang="ru-RU" dirty="0"/>
              <a:t> </a:t>
            </a:r>
            <a:r>
              <a:rPr lang="ru-RU" dirty="0" err="1"/>
              <a:t>айырма</a:t>
            </a:r>
            <a:r>
              <a:rPr lang="ru-RU" dirty="0"/>
              <a:t> </a:t>
            </a:r>
            <a:r>
              <a:rPr lang="ru-RU" dirty="0" err="1"/>
              <a:t>ретінде</a:t>
            </a:r>
            <a:r>
              <a:rPr lang="ru-RU" dirty="0"/>
              <a:t> </a:t>
            </a:r>
            <a:r>
              <a:rPr lang="ru-RU" dirty="0" err="1"/>
              <a:t>айқындалады</a:t>
            </a:r>
            <a:r>
              <a:rPr lang="ru-RU" dirty="0"/>
              <a:t>.</a:t>
            </a:r>
            <a:br>
              <a:rPr lang="ru-RU" dirty="0"/>
            </a:br>
            <a:r>
              <a:rPr lang="ru-RU" dirty="0" err="1"/>
              <a:t>Бағалы</a:t>
            </a:r>
            <a:r>
              <a:rPr lang="ru-RU" dirty="0"/>
              <a:t> </a:t>
            </a:r>
            <a:r>
              <a:rPr lang="ru-RU" dirty="0" err="1"/>
              <a:t>қағаздарды</a:t>
            </a:r>
            <a:r>
              <a:rPr lang="ru-RU" dirty="0"/>
              <a:t> </a:t>
            </a:r>
            <a:r>
              <a:rPr lang="ru-RU" dirty="0" err="1"/>
              <a:t>және</a:t>
            </a:r>
            <a:r>
              <a:rPr lang="ru-RU" dirty="0"/>
              <a:t> </a:t>
            </a:r>
            <a:r>
              <a:rPr lang="ru-RU" dirty="0" err="1"/>
              <a:t>қатысу</a:t>
            </a:r>
            <a:r>
              <a:rPr lang="ru-RU" dirty="0"/>
              <a:t> </a:t>
            </a:r>
            <a:r>
              <a:rPr lang="ru-RU" dirty="0" err="1"/>
              <a:t>үлесін</a:t>
            </a:r>
            <a:r>
              <a:rPr lang="ru-RU" dirty="0"/>
              <a:t> </a:t>
            </a:r>
            <a:r>
              <a:rPr lang="ru-RU" dirty="0" err="1"/>
              <a:t>өткізу</a:t>
            </a:r>
            <a:r>
              <a:rPr lang="ru-RU" dirty="0"/>
              <a:t> </a:t>
            </a:r>
            <a:r>
              <a:rPr lang="ru-RU" dirty="0" err="1"/>
              <a:t>кезінде</a:t>
            </a:r>
            <a:r>
              <a:rPr lang="ru-RU" dirty="0"/>
              <a:t>:</a:t>
            </a:r>
            <a:br>
              <a:rPr lang="ru-RU" dirty="0"/>
            </a:br>
            <a:r>
              <a:rPr lang="ru-RU" dirty="0" err="1"/>
              <a:t>борыштық</a:t>
            </a:r>
            <a:r>
              <a:rPr lang="ru-RU" dirty="0"/>
              <a:t> </a:t>
            </a:r>
            <a:r>
              <a:rPr lang="ru-RU" dirty="0" err="1"/>
              <a:t>бағалы</a:t>
            </a:r>
            <a:r>
              <a:rPr lang="ru-RU" dirty="0"/>
              <a:t> </a:t>
            </a:r>
            <a:r>
              <a:rPr lang="ru-RU" dirty="0" err="1"/>
              <a:t>қағаздарды</a:t>
            </a:r>
            <a:r>
              <a:rPr lang="ru-RU" dirty="0"/>
              <a:t> </a:t>
            </a:r>
            <a:r>
              <a:rPr lang="ru-RU" dirty="0" err="1"/>
              <a:t>қоспағанда</a:t>
            </a:r>
            <a:r>
              <a:rPr lang="ru-RU" dirty="0"/>
              <a:t>, </a:t>
            </a:r>
            <a:r>
              <a:rPr lang="ru-RU" dirty="0" err="1"/>
              <a:t>бағалы</a:t>
            </a:r>
            <a:r>
              <a:rPr lang="ru-RU" dirty="0"/>
              <a:t> </a:t>
            </a:r>
            <a:r>
              <a:rPr lang="ru-RU" dirty="0" err="1"/>
              <a:t>қағаздар</a:t>
            </a:r>
            <a:r>
              <a:rPr lang="ru-RU" dirty="0"/>
              <a:t>, </a:t>
            </a:r>
            <a:r>
              <a:rPr lang="ru-RU" dirty="0" err="1"/>
              <a:t>қатысу</a:t>
            </a:r>
            <a:r>
              <a:rPr lang="ru-RU" dirty="0"/>
              <a:t> </a:t>
            </a:r>
            <a:r>
              <a:rPr lang="ru-RU" dirty="0" err="1"/>
              <a:t>үлесі</a:t>
            </a:r>
            <a:r>
              <a:rPr lang="ru-RU" dirty="0"/>
              <a:t> </a:t>
            </a:r>
            <a:r>
              <a:rPr lang="ru-RU" dirty="0" err="1"/>
              <a:t>бойынша</a:t>
            </a:r>
            <a:r>
              <a:rPr lang="ru-RU" dirty="0"/>
              <a:t> – </a:t>
            </a:r>
            <a:r>
              <a:rPr lang="ru-RU" dirty="0" err="1"/>
              <a:t>өткізілу</a:t>
            </a:r>
            <a:r>
              <a:rPr lang="ru-RU" dirty="0"/>
              <a:t> </a:t>
            </a:r>
            <a:r>
              <a:rPr lang="ru-RU" dirty="0" err="1"/>
              <a:t>құны</a:t>
            </a:r>
            <a:r>
              <a:rPr lang="ru-RU" dirty="0"/>
              <a:t> мен </a:t>
            </a:r>
            <a:r>
              <a:rPr lang="ru-RU" dirty="0" err="1"/>
              <a:t>бастапқы</a:t>
            </a:r>
            <a:r>
              <a:rPr lang="ru-RU" dirty="0"/>
              <a:t> </a:t>
            </a:r>
            <a:r>
              <a:rPr lang="ru-RU" dirty="0" err="1"/>
              <a:t>құн</a:t>
            </a:r>
            <a:r>
              <a:rPr lang="ru-RU" dirty="0"/>
              <a:t> (</a:t>
            </a:r>
            <a:r>
              <a:rPr lang="ru-RU" dirty="0" err="1"/>
              <a:t>салым</a:t>
            </a:r>
            <a:r>
              <a:rPr lang="ru-RU" dirty="0"/>
              <a:t>) </a:t>
            </a:r>
            <a:r>
              <a:rPr lang="ru-RU" dirty="0" err="1"/>
              <a:t>арасындағы</a:t>
            </a:r>
            <a:r>
              <a:rPr lang="ru-RU" dirty="0"/>
              <a:t> </a:t>
            </a:r>
            <a:r>
              <a:rPr lang="ru-RU" dirty="0" err="1"/>
              <a:t>оң</a:t>
            </a:r>
            <a:r>
              <a:rPr lang="ru-RU" dirty="0"/>
              <a:t> </a:t>
            </a:r>
            <a:r>
              <a:rPr lang="ru-RU" dirty="0" err="1"/>
              <a:t>айырма</a:t>
            </a:r>
            <a:r>
              <a:rPr lang="ru-RU" dirty="0"/>
              <a:t>;</a:t>
            </a:r>
            <a:br>
              <a:rPr lang="ru-RU" dirty="0"/>
            </a:br>
            <a:r>
              <a:rPr lang="ru-RU" dirty="0"/>
              <a:t> </a:t>
            </a:r>
            <a:br>
              <a:rPr lang="ru-RU" dirty="0"/>
            </a:br>
            <a:r>
              <a:rPr lang="ru-RU" dirty="0" err="1"/>
              <a:t>борыштық</a:t>
            </a:r>
            <a:r>
              <a:rPr lang="ru-RU" dirty="0"/>
              <a:t> </a:t>
            </a:r>
            <a:r>
              <a:rPr lang="ru-RU" dirty="0" err="1"/>
              <a:t>бағалы</a:t>
            </a:r>
            <a:r>
              <a:rPr lang="ru-RU" dirty="0"/>
              <a:t> </a:t>
            </a:r>
            <a:r>
              <a:rPr lang="ru-RU" dirty="0" err="1"/>
              <a:t>қағаздар</a:t>
            </a:r>
            <a:r>
              <a:rPr lang="ru-RU" dirty="0"/>
              <a:t> </a:t>
            </a:r>
            <a:r>
              <a:rPr lang="ru-RU" dirty="0" err="1"/>
              <a:t>бойынша</a:t>
            </a:r>
            <a:r>
              <a:rPr lang="ru-RU" dirty="0"/>
              <a:t> – </a:t>
            </a:r>
            <a:r>
              <a:rPr lang="ru-RU" dirty="0" err="1"/>
              <a:t>дисконттың</a:t>
            </a:r>
            <a:r>
              <a:rPr lang="ru-RU" dirty="0"/>
              <a:t> </a:t>
            </a:r>
            <a:r>
              <a:rPr lang="ru-RU" dirty="0" err="1"/>
              <a:t>амортизациясын</a:t>
            </a:r>
            <a:r>
              <a:rPr lang="ru-RU" dirty="0"/>
              <a:t> </a:t>
            </a:r>
            <a:r>
              <a:rPr lang="ru-RU" dirty="0" err="1"/>
              <a:t>және</a:t>
            </a:r>
            <a:r>
              <a:rPr lang="ru-RU" dirty="0"/>
              <a:t> (</a:t>
            </a:r>
            <a:r>
              <a:rPr lang="ru-RU" dirty="0" err="1"/>
              <a:t>немесе</a:t>
            </a:r>
            <a:r>
              <a:rPr lang="ru-RU" dirty="0"/>
              <a:t>) </a:t>
            </a:r>
            <a:r>
              <a:rPr lang="ru-RU" dirty="0" err="1"/>
              <a:t>өткізілген</a:t>
            </a:r>
            <a:r>
              <a:rPr lang="ru-RU" dirty="0"/>
              <a:t> </a:t>
            </a:r>
            <a:r>
              <a:rPr lang="ru-RU" dirty="0" err="1"/>
              <a:t>күнгі</a:t>
            </a:r>
            <a:r>
              <a:rPr lang="ru-RU" dirty="0"/>
              <a:t> </a:t>
            </a:r>
            <a:r>
              <a:rPr lang="ru-RU" dirty="0" err="1"/>
              <a:t>сыйлықақыны</a:t>
            </a:r>
            <a:r>
              <a:rPr lang="ru-RU" dirty="0"/>
              <a:t> </a:t>
            </a:r>
            <a:r>
              <a:rPr lang="ru-RU" dirty="0" err="1"/>
              <a:t>ескере</a:t>
            </a:r>
            <a:r>
              <a:rPr lang="ru-RU" dirty="0"/>
              <a:t> </a:t>
            </a:r>
            <a:r>
              <a:rPr lang="ru-RU" dirty="0" err="1"/>
              <a:t>отырып</a:t>
            </a:r>
            <a:r>
              <a:rPr lang="ru-RU" dirty="0"/>
              <a:t>, </a:t>
            </a:r>
            <a:r>
              <a:rPr lang="ru-RU" dirty="0" err="1"/>
              <a:t>өткізілу</a:t>
            </a:r>
            <a:r>
              <a:rPr lang="ru-RU" dirty="0"/>
              <a:t> </a:t>
            </a:r>
            <a:r>
              <a:rPr lang="ru-RU" dirty="0" err="1"/>
              <a:t>құны</a:t>
            </a:r>
            <a:r>
              <a:rPr lang="ru-RU" dirty="0"/>
              <a:t> мен </a:t>
            </a:r>
            <a:r>
              <a:rPr lang="ru-RU" dirty="0" err="1"/>
              <a:t>бастапқы</a:t>
            </a:r>
            <a:r>
              <a:rPr lang="ru-RU" dirty="0"/>
              <a:t> </a:t>
            </a:r>
            <a:r>
              <a:rPr lang="ru-RU" dirty="0" err="1"/>
              <a:t>құн</a:t>
            </a:r>
            <a:r>
              <a:rPr lang="ru-RU" dirty="0"/>
              <a:t> </a:t>
            </a:r>
            <a:r>
              <a:rPr lang="ru-RU" dirty="0" err="1"/>
              <a:t>арасындағы</a:t>
            </a:r>
            <a:r>
              <a:rPr lang="ru-RU" dirty="0"/>
              <a:t>, купон </a:t>
            </a:r>
            <a:r>
              <a:rPr lang="ru-RU" dirty="0" err="1"/>
              <a:t>ескерілмеген</a:t>
            </a:r>
            <a:r>
              <a:rPr lang="ru-RU" dirty="0"/>
              <a:t> </a:t>
            </a:r>
            <a:r>
              <a:rPr lang="ru-RU" dirty="0" err="1"/>
              <a:t>оң</a:t>
            </a:r>
            <a:r>
              <a:rPr lang="ru-RU" dirty="0"/>
              <a:t> </a:t>
            </a:r>
            <a:r>
              <a:rPr lang="ru-RU" dirty="0" err="1"/>
              <a:t>айырма</a:t>
            </a:r>
            <a:r>
              <a:rPr lang="ru-RU" dirty="0"/>
              <a:t> </a:t>
            </a:r>
            <a:r>
              <a:rPr lang="ru-RU" dirty="0" err="1"/>
              <a:t>құн</a:t>
            </a:r>
            <a:r>
              <a:rPr lang="ru-RU" dirty="0"/>
              <a:t> </a:t>
            </a:r>
            <a:r>
              <a:rPr lang="ru-RU" dirty="0" err="1"/>
              <a:t>өсімі</a:t>
            </a:r>
            <a:r>
              <a:rPr lang="ru-RU" dirty="0"/>
              <a:t> </a:t>
            </a:r>
            <a:r>
              <a:rPr lang="ru-RU" dirty="0" err="1"/>
              <a:t>болып</a:t>
            </a:r>
            <a:r>
              <a:rPr lang="ru-RU" dirty="0"/>
              <a:t> </a:t>
            </a:r>
            <a:r>
              <a:rPr lang="ru-RU" dirty="0" err="1"/>
              <a:t>табылады</a:t>
            </a:r>
            <a:r>
              <a:rPr lang="ru-RU" dirty="0"/>
              <a:t>.</a:t>
            </a:r>
            <a:br>
              <a:rPr lang="ru-RU" dirty="0"/>
            </a:br>
            <a:endParaRPr lang="ru-RU" dirty="0"/>
          </a:p>
        </p:txBody>
      </p:sp>
    </p:spTree>
    <p:extLst>
      <p:ext uri="{BB962C8B-B14F-4D97-AF65-F5344CB8AC3E}">
        <p14:creationId xmlns:p14="http://schemas.microsoft.com/office/powerpoint/2010/main" val="13790248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52128"/>
          </a:xfrm>
        </p:spPr>
        <p:txBody>
          <a:bodyPr>
            <a:normAutofit fontScale="90000"/>
          </a:bodyPr>
          <a:lstStyle/>
          <a:p>
            <a:r>
              <a:rPr lang="ru-RU" sz="3200" dirty="0" err="1">
                <a:solidFill>
                  <a:srgbClr val="FF0000"/>
                </a:solidFill>
              </a:rPr>
              <a:t>Міндеттемелерді</a:t>
            </a:r>
            <a:r>
              <a:rPr lang="ru-RU" sz="3200" dirty="0">
                <a:solidFill>
                  <a:srgbClr val="FF0000"/>
                </a:solidFill>
              </a:rPr>
              <a:t> </a:t>
            </a:r>
            <a:r>
              <a:rPr lang="ru-RU" sz="3200" dirty="0" err="1">
                <a:solidFill>
                  <a:srgbClr val="FF0000"/>
                </a:solidFill>
              </a:rPr>
              <a:t>есептен</a:t>
            </a:r>
            <a:r>
              <a:rPr lang="ru-RU" sz="3200" dirty="0">
                <a:solidFill>
                  <a:srgbClr val="FF0000"/>
                </a:solidFill>
              </a:rPr>
              <a:t> </a:t>
            </a:r>
            <a:r>
              <a:rPr lang="ru-RU" sz="3200" dirty="0" err="1">
                <a:solidFill>
                  <a:srgbClr val="FF0000"/>
                </a:solidFill>
              </a:rPr>
              <a:t>шығарудан</a:t>
            </a:r>
            <a:r>
              <a:rPr lang="ru-RU" sz="3200" dirty="0">
                <a:solidFill>
                  <a:srgbClr val="FF0000"/>
                </a:solidFill>
              </a:rPr>
              <a:t> </a:t>
            </a:r>
            <a:r>
              <a:rPr lang="ru-RU" sz="3200" dirty="0" err="1">
                <a:solidFill>
                  <a:srgbClr val="FF0000"/>
                </a:solidFill>
              </a:rPr>
              <a:t>түсетін</a:t>
            </a:r>
            <a:r>
              <a:rPr lang="ru-RU" sz="3200" dirty="0">
                <a:solidFill>
                  <a:srgbClr val="FF0000"/>
                </a:solidFill>
              </a:rPr>
              <a:t> </a:t>
            </a:r>
            <a:r>
              <a:rPr lang="ru-RU" sz="3200" dirty="0" err="1">
                <a:solidFill>
                  <a:srgbClr val="FF0000"/>
                </a:solidFill>
              </a:rPr>
              <a:t>табыс</a:t>
            </a:r>
            <a:r>
              <a:rPr lang="ru-RU" sz="3200" dirty="0"/>
              <a:t> </a:t>
            </a:r>
            <a:r>
              <a:rPr lang="ru-RU" dirty="0"/>
              <a:t/>
            </a:r>
            <a:br>
              <a:rPr lang="ru-RU" dirty="0"/>
            </a:br>
            <a:endParaRPr lang="ru-RU" dirty="0"/>
          </a:p>
        </p:txBody>
      </p:sp>
      <p:sp>
        <p:nvSpPr>
          <p:cNvPr id="3" name="Объект 2"/>
          <p:cNvSpPr>
            <a:spLocks noGrp="1"/>
          </p:cNvSpPr>
          <p:nvPr>
            <p:ph idx="1"/>
          </p:nvPr>
        </p:nvSpPr>
        <p:spPr>
          <a:xfrm>
            <a:off x="467544" y="980728"/>
            <a:ext cx="8568952" cy="5688632"/>
          </a:xfrm>
        </p:spPr>
        <p:txBody>
          <a:bodyPr>
            <a:normAutofit fontScale="92500" lnSpcReduction="10000"/>
          </a:bodyPr>
          <a:lstStyle/>
          <a:p>
            <a:r>
              <a:rPr lang="ru-RU" sz="2400" dirty="0" err="1" smtClean="0"/>
              <a:t>Мiндеттемелердi</a:t>
            </a:r>
            <a:r>
              <a:rPr lang="ru-RU" sz="2400" dirty="0" smtClean="0"/>
              <a:t> </a:t>
            </a:r>
            <a:r>
              <a:rPr lang="ru-RU" sz="2400" dirty="0" err="1"/>
              <a:t>есептен</a:t>
            </a:r>
            <a:r>
              <a:rPr lang="ru-RU" sz="2400" dirty="0"/>
              <a:t> </a:t>
            </a:r>
            <a:r>
              <a:rPr lang="ru-RU" sz="2400" dirty="0" err="1"/>
              <a:t>шығарудан</a:t>
            </a:r>
            <a:r>
              <a:rPr lang="ru-RU" sz="2400" dirty="0"/>
              <a:t> </a:t>
            </a:r>
            <a:r>
              <a:rPr lang="ru-RU" sz="2400" dirty="0" err="1"/>
              <a:t>түсетiн</a:t>
            </a:r>
            <a:r>
              <a:rPr lang="ru-RU" sz="2400" dirty="0"/>
              <a:t> </a:t>
            </a:r>
            <a:r>
              <a:rPr lang="ru-RU" sz="2400" dirty="0" err="1"/>
              <a:t>табысқа</a:t>
            </a:r>
            <a:r>
              <a:rPr lang="ru-RU" sz="2400" dirty="0"/>
              <a:t>:</a:t>
            </a:r>
          </a:p>
          <a:p>
            <a:r>
              <a:rPr lang="ru-RU" sz="2400" dirty="0" err="1"/>
              <a:t>салық</a:t>
            </a:r>
            <a:r>
              <a:rPr lang="ru-RU" sz="2400" dirty="0"/>
              <a:t> </a:t>
            </a:r>
            <a:r>
              <a:rPr lang="ru-RU" sz="2400" dirty="0" err="1"/>
              <a:t>төлеушiнiң</a:t>
            </a:r>
            <a:r>
              <a:rPr lang="ru-RU" sz="2400" dirty="0"/>
              <a:t> </a:t>
            </a:r>
            <a:r>
              <a:rPr lang="ru-RU" sz="2400" dirty="0" err="1"/>
              <a:t>мiндеттемелерiн</a:t>
            </a:r>
            <a:r>
              <a:rPr lang="ru-RU" sz="2400" dirty="0"/>
              <a:t> </a:t>
            </a:r>
            <a:r>
              <a:rPr lang="ru-RU" sz="2400" dirty="0" err="1"/>
              <a:t>оның</a:t>
            </a:r>
            <a:r>
              <a:rPr lang="ru-RU" sz="2400" dirty="0"/>
              <a:t> </a:t>
            </a:r>
            <a:r>
              <a:rPr lang="ru-RU" sz="2400" dirty="0" err="1"/>
              <a:t>кредиторының</a:t>
            </a:r>
            <a:r>
              <a:rPr lang="ru-RU" sz="2400" dirty="0"/>
              <a:t> </a:t>
            </a:r>
            <a:r>
              <a:rPr lang="ru-RU" sz="2400" dirty="0" err="1"/>
              <a:t>есептен</a:t>
            </a:r>
            <a:r>
              <a:rPr lang="ru-RU" sz="2400" dirty="0"/>
              <a:t> </a:t>
            </a:r>
            <a:r>
              <a:rPr lang="ru-RU" sz="2400" dirty="0" err="1"/>
              <a:t>шығаруы</a:t>
            </a:r>
            <a:r>
              <a:rPr lang="ru-RU" sz="2400" dirty="0" smtClean="0"/>
              <a:t>;</a:t>
            </a:r>
            <a:r>
              <a:rPr lang="ru-RU" sz="2400" dirty="0"/>
              <a:t> </a:t>
            </a:r>
          </a:p>
          <a:p>
            <a:r>
              <a:rPr lang="ru-RU" sz="2400" dirty="0" err="1"/>
              <a:t>салық</a:t>
            </a:r>
            <a:r>
              <a:rPr lang="ru-RU" sz="2400" dirty="0"/>
              <a:t> </a:t>
            </a:r>
            <a:r>
              <a:rPr lang="ru-RU" sz="2400" dirty="0" err="1"/>
              <a:t>төлеушi</a:t>
            </a:r>
            <a:r>
              <a:rPr lang="ru-RU" sz="2400" dirty="0"/>
              <a:t> </a:t>
            </a:r>
            <a:r>
              <a:rPr lang="ru-RU" sz="2400" dirty="0" err="1"/>
              <a:t>таратылған</a:t>
            </a:r>
            <a:r>
              <a:rPr lang="ru-RU" sz="2400" dirty="0"/>
              <a:t> </a:t>
            </a:r>
            <a:r>
              <a:rPr lang="ru-RU" sz="2400" dirty="0" err="1"/>
              <a:t>кезде</a:t>
            </a:r>
            <a:r>
              <a:rPr lang="ru-RU" sz="2400" dirty="0"/>
              <a:t> </a:t>
            </a:r>
            <a:r>
              <a:rPr lang="ru-RU" sz="2400" dirty="0" err="1"/>
              <a:t>тарату</a:t>
            </a:r>
            <a:r>
              <a:rPr lang="ru-RU" sz="2400" dirty="0"/>
              <a:t> балансы </a:t>
            </a:r>
            <a:r>
              <a:rPr lang="ru-RU" sz="2400" dirty="0" err="1"/>
              <a:t>бекiтiлген</a:t>
            </a:r>
            <a:r>
              <a:rPr lang="ru-RU" sz="2400" dirty="0"/>
              <a:t> </a:t>
            </a:r>
            <a:r>
              <a:rPr lang="ru-RU" sz="2400" dirty="0" err="1"/>
              <a:t>кезде</a:t>
            </a:r>
            <a:r>
              <a:rPr lang="ru-RU" sz="2400" dirty="0"/>
              <a:t> кредитор </a:t>
            </a:r>
            <a:r>
              <a:rPr lang="ru-RU" sz="2400" dirty="0" err="1"/>
              <a:t>талап</a:t>
            </a:r>
            <a:r>
              <a:rPr lang="ru-RU" sz="2400" dirty="0"/>
              <a:t> </a:t>
            </a:r>
            <a:r>
              <a:rPr lang="ru-RU" sz="2400" dirty="0" err="1"/>
              <a:t>етпеген</a:t>
            </a:r>
            <a:r>
              <a:rPr lang="ru-RU" sz="2400" dirty="0"/>
              <a:t> </a:t>
            </a:r>
            <a:r>
              <a:rPr lang="ru-RU" sz="2400" dirty="0" err="1"/>
              <a:t>мiндеттемелер</a:t>
            </a:r>
            <a:r>
              <a:rPr lang="ru-RU" sz="2400" dirty="0" smtClean="0"/>
              <a:t>;</a:t>
            </a:r>
            <a:endParaRPr lang="ru-RU" sz="2400" dirty="0"/>
          </a:p>
          <a:p>
            <a:r>
              <a:rPr lang="ru-RU" sz="2400" dirty="0" err="1"/>
              <a:t>Қазақстан</a:t>
            </a:r>
            <a:r>
              <a:rPr lang="ru-RU" sz="2400" dirty="0"/>
              <a:t> </a:t>
            </a:r>
            <a:r>
              <a:rPr lang="ru-RU" sz="2400" dirty="0" err="1"/>
              <a:t>Республикасының</a:t>
            </a:r>
            <a:r>
              <a:rPr lang="ru-RU" sz="2400" dirty="0"/>
              <a:t> </a:t>
            </a:r>
            <a:r>
              <a:rPr lang="ru-RU" sz="2400" dirty="0" err="1"/>
              <a:t>заңнамалық</a:t>
            </a:r>
            <a:r>
              <a:rPr lang="ru-RU" sz="2400" dirty="0"/>
              <a:t> </a:t>
            </a:r>
            <a:r>
              <a:rPr lang="ru-RU" sz="2400" dirty="0" err="1"/>
              <a:t>актiлерiнде</a:t>
            </a:r>
            <a:r>
              <a:rPr lang="ru-RU" sz="2400" dirty="0"/>
              <a:t> </a:t>
            </a:r>
            <a:r>
              <a:rPr lang="ru-RU" sz="2400" dirty="0" err="1"/>
              <a:t>белгiленген</a:t>
            </a:r>
            <a:r>
              <a:rPr lang="ru-RU" sz="2400" dirty="0"/>
              <a:t> </a:t>
            </a:r>
            <a:r>
              <a:rPr lang="ru-RU" sz="2400" dirty="0" err="1"/>
              <a:t>талап</a:t>
            </a:r>
            <a:r>
              <a:rPr lang="ru-RU" sz="2400" dirty="0"/>
              <a:t> </a:t>
            </a:r>
            <a:r>
              <a:rPr lang="ru-RU" sz="2400" dirty="0" err="1"/>
              <a:t>қою</a:t>
            </a:r>
            <a:r>
              <a:rPr lang="ru-RU" sz="2400" dirty="0"/>
              <a:t> </a:t>
            </a:r>
            <a:r>
              <a:rPr lang="ru-RU" sz="2400" dirty="0" err="1"/>
              <a:t>мерзiмiнiң</a:t>
            </a:r>
            <a:r>
              <a:rPr lang="ru-RU" sz="2400" dirty="0"/>
              <a:t> </a:t>
            </a:r>
            <a:r>
              <a:rPr lang="ru-RU" sz="2400" dirty="0" err="1"/>
              <a:t>өтуiне</a:t>
            </a:r>
            <a:r>
              <a:rPr lang="ru-RU" sz="2400" dirty="0"/>
              <a:t> </a:t>
            </a:r>
            <a:r>
              <a:rPr lang="ru-RU" sz="2400" dirty="0" err="1"/>
              <a:t>байланысты</a:t>
            </a:r>
            <a:r>
              <a:rPr lang="ru-RU" sz="2400" dirty="0"/>
              <a:t> </a:t>
            </a:r>
            <a:r>
              <a:rPr lang="ru-RU" sz="2400" dirty="0" err="1"/>
              <a:t>мiндеттемелердi</a:t>
            </a:r>
            <a:r>
              <a:rPr lang="ru-RU" sz="2400" dirty="0"/>
              <a:t> </a:t>
            </a:r>
            <a:r>
              <a:rPr lang="ru-RU" sz="2400" dirty="0" err="1"/>
              <a:t>есептен</a:t>
            </a:r>
            <a:r>
              <a:rPr lang="ru-RU" sz="2400" dirty="0"/>
              <a:t> </a:t>
            </a:r>
            <a:r>
              <a:rPr lang="ru-RU" sz="2400" dirty="0" err="1"/>
              <a:t>шығару</a:t>
            </a:r>
            <a:r>
              <a:rPr lang="ru-RU" sz="2400" dirty="0" smtClean="0"/>
              <a:t>;</a:t>
            </a:r>
            <a:endParaRPr lang="ru-RU" sz="2400" dirty="0"/>
          </a:p>
          <a:p>
            <a:r>
              <a:rPr lang="ru-RU" sz="2400" dirty="0" err="1"/>
              <a:t>соттың</a:t>
            </a:r>
            <a:r>
              <a:rPr lang="ru-RU" sz="2400" dirty="0"/>
              <a:t> </a:t>
            </a:r>
            <a:r>
              <a:rPr lang="ru-RU" sz="2400" dirty="0" err="1"/>
              <a:t>заңды</a:t>
            </a:r>
            <a:r>
              <a:rPr lang="ru-RU" sz="2400" dirty="0"/>
              <a:t> </a:t>
            </a:r>
            <a:r>
              <a:rPr lang="ru-RU" sz="2400" dirty="0" err="1"/>
              <a:t>күшіне</a:t>
            </a:r>
            <a:r>
              <a:rPr lang="ru-RU" sz="2400" dirty="0"/>
              <a:t> </a:t>
            </a:r>
            <a:r>
              <a:rPr lang="ru-RU" sz="2400" dirty="0" err="1"/>
              <a:t>енген</a:t>
            </a:r>
            <a:r>
              <a:rPr lang="ru-RU" sz="2400" dirty="0"/>
              <a:t> </a:t>
            </a:r>
            <a:r>
              <a:rPr lang="ru-RU" sz="2400" dirty="0" err="1"/>
              <a:t>шешiмi</a:t>
            </a:r>
            <a:r>
              <a:rPr lang="ru-RU" sz="2400" dirty="0"/>
              <a:t> </a:t>
            </a:r>
            <a:r>
              <a:rPr lang="ru-RU" sz="2400" dirty="0" err="1"/>
              <a:t>бойынша</a:t>
            </a:r>
            <a:r>
              <a:rPr lang="ru-RU" sz="2400" dirty="0"/>
              <a:t> </a:t>
            </a:r>
            <a:r>
              <a:rPr lang="ru-RU" sz="2400" dirty="0" err="1"/>
              <a:t>мiндеттемелердi</a:t>
            </a:r>
            <a:r>
              <a:rPr lang="ru-RU" sz="2400" dirty="0"/>
              <a:t> </a:t>
            </a:r>
            <a:r>
              <a:rPr lang="ru-RU" sz="2400" dirty="0" err="1"/>
              <a:t>есептен</a:t>
            </a:r>
            <a:r>
              <a:rPr lang="ru-RU" sz="2400" dirty="0"/>
              <a:t> </a:t>
            </a:r>
            <a:r>
              <a:rPr lang="ru-RU" sz="2400" dirty="0" err="1"/>
              <a:t>шығару</a:t>
            </a:r>
            <a:r>
              <a:rPr lang="ru-RU" sz="2400" dirty="0"/>
              <a:t> </a:t>
            </a:r>
            <a:r>
              <a:rPr lang="ru-RU" sz="2400" dirty="0" err="1"/>
              <a:t>жатады</a:t>
            </a:r>
            <a:r>
              <a:rPr lang="ru-RU" sz="2400" dirty="0" smtClean="0"/>
              <a:t>.</a:t>
            </a:r>
            <a:endParaRPr lang="ru-RU" sz="2400" dirty="0"/>
          </a:p>
          <a:p>
            <a:r>
              <a:rPr lang="ru-RU" sz="2400" dirty="0" err="1"/>
              <a:t>Мiндеттемелердi</a:t>
            </a:r>
            <a:r>
              <a:rPr lang="ru-RU" sz="2400" dirty="0"/>
              <a:t> </a:t>
            </a:r>
            <a:r>
              <a:rPr lang="ru-RU" sz="2400" dirty="0" err="1"/>
              <a:t>есептен</a:t>
            </a:r>
            <a:r>
              <a:rPr lang="ru-RU" sz="2400" dirty="0"/>
              <a:t> </a:t>
            </a:r>
            <a:r>
              <a:rPr lang="ru-RU" sz="2400" dirty="0" err="1"/>
              <a:t>шығарудан</a:t>
            </a:r>
            <a:r>
              <a:rPr lang="ru-RU" sz="2400" dirty="0"/>
              <a:t> </a:t>
            </a:r>
            <a:r>
              <a:rPr lang="ru-RU" sz="2400" dirty="0" err="1"/>
              <a:t>түсетін</a:t>
            </a:r>
            <a:r>
              <a:rPr lang="ru-RU" sz="2400" dirty="0"/>
              <a:t> </a:t>
            </a:r>
            <a:r>
              <a:rPr lang="ru-RU" sz="2400" dirty="0" err="1"/>
              <a:t>табыс</a:t>
            </a:r>
            <a:r>
              <a:rPr lang="ru-RU" sz="2400" dirty="0"/>
              <a:t> </a:t>
            </a:r>
            <a:r>
              <a:rPr lang="ru-RU" sz="2400" dirty="0" err="1"/>
              <a:t>сомасы</a:t>
            </a:r>
            <a:r>
              <a:rPr lang="ru-RU" sz="2400" dirty="0"/>
              <a:t> </a:t>
            </a:r>
            <a:r>
              <a:rPr lang="ru-RU" sz="2400" dirty="0" err="1"/>
              <a:t>салық</a:t>
            </a:r>
            <a:r>
              <a:rPr lang="ru-RU" sz="2400" dirty="0"/>
              <a:t> </a:t>
            </a:r>
            <a:r>
              <a:rPr lang="ru-RU" sz="2400" dirty="0" err="1"/>
              <a:t>төлеушінің</a:t>
            </a:r>
            <a:r>
              <a:rPr lang="ru-RU" sz="2400" dirty="0"/>
              <a:t> </a:t>
            </a:r>
            <a:r>
              <a:rPr lang="ru-RU" sz="2400" dirty="0" err="1"/>
              <a:t>бастапқы</a:t>
            </a:r>
            <a:r>
              <a:rPr lang="ru-RU" sz="2400" dirty="0"/>
              <a:t> </a:t>
            </a:r>
            <a:r>
              <a:rPr lang="ru-RU" sz="2400" dirty="0" err="1"/>
              <a:t>құжаттарына</a:t>
            </a:r>
            <a:r>
              <a:rPr lang="ru-RU" sz="2400" dirty="0"/>
              <a:t> </a:t>
            </a:r>
            <a:r>
              <a:rPr lang="ru-RU" sz="2400" dirty="0" err="1"/>
              <a:t>сәйкес</a:t>
            </a:r>
            <a:r>
              <a:rPr lang="ru-RU" sz="2400" dirty="0"/>
              <a:t> </a:t>
            </a:r>
            <a:r>
              <a:rPr lang="ru-RU" sz="2400" dirty="0" err="1"/>
              <a:t>есептен</a:t>
            </a:r>
            <a:r>
              <a:rPr lang="ru-RU" sz="2400" dirty="0"/>
              <a:t> </a:t>
            </a:r>
            <a:r>
              <a:rPr lang="ru-RU" sz="2400" dirty="0" err="1"/>
              <a:t>шығару</a:t>
            </a:r>
            <a:r>
              <a:rPr lang="ru-RU" sz="2400" dirty="0"/>
              <a:t> </a:t>
            </a:r>
            <a:r>
              <a:rPr lang="ru-RU" sz="2400" dirty="0" err="1"/>
              <a:t>кезінде</a:t>
            </a:r>
            <a:r>
              <a:rPr lang="ru-RU" sz="2400" dirty="0"/>
              <a:t> </a:t>
            </a:r>
            <a:r>
              <a:rPr lang="ru-RU" sz="2400" dirty="0" err="1"/>
              <a:t>төленуге</a:t>
            </a:r>
            <a:r>
              <a:rPr lang="ru-RU" sz="2400" dirty="0"/>
              <a:t> </a:t>
            </a:r>
            <a:r>
              <a:rPr lang="ru-RU" sz="2400" dirty="0" err="1"/>
              <a:t>жататын</a:t>
            </a:r>
            <a:r>
              <a:rPr lang="ru-RU" sz="2400" dirty="0"/>
              <a:t> </a:t>
            </a:r>
            <a:r>
              <a:rPr lang="ru-RU" sz="2400" dirty="0" err="1"/>
              <a:t>міндеттемелердің</a:t>
            </a:r>
            <a:r>
              <a:rPr lang="ru-RU" sz="2400" dirty="0"/>
              <a:t> </a:t>
            </a:r>
            <a:r>
              <a:rPr lang="ru-RU" sz="2400" dirty="0" err="1"/>
              <a:t>сомасына</a:t>
            </a:r>
            <a:r>
              <a:rPr lang="ru-RU" sz="2400" dirty="0"/>
              <a:t> </a:t>
            </a:r>
            <a:r>
              <a:rPr lang="ru-RU" sz="2400" dirty="0" err="1"/>
              <a:t>тең</a:t>
            </a:r>
            <a:r>
              <a:rPr lang="ru-RU" sz="2400" dirty="0"/>
              <a:t> </a:t>
            </a:r>
            <a:r>
              <a:rPr lang="ru-RU" sz="2400" dirty="0" err="1"/>
              <a:t>болады</a:t>
            </a:r>
            <a:r>
              <a:rPr lang="ru-RU" sz="2400" dirty="0"/>
              <a:t>.</a:t>
            </a:r>
          </a:p>
          <a:p>
            <a:r>
              <a:rPr lang="ru-RU" sz="2400" dirty="0" err="1"/>
              <a:t>Міндеттемелерді</a:t>
            </a:r>
            <a:r>
              <a:rPr lang="ru-RU" sz="2400" dirty="0"/>
              <a:t> </a:t>
            </a:r>
            <a:r>
              <a:rPr lang="ru-RU" sz="2400" dirty="0" err="1"/>
              <a:t>есептен</a:t>
            </a:r>
            <a:r>
              <a:rPr lang="ru-RU" sz="2400" dirty="0"/>
              <a:t> </a:t>
            </a:r>
            <a:r>
              <a:rPr lang="ru-RU" sz="2400" dirty="0" err="1"/>
              <a:t>шығарудан</a:t>
            </a:r>
            <a:r>
              <a:rPr lang="ru-RU" sz="2400" dirty="0"/>
              <a:t> </a:t>
            </a:r>
            <a:r>
              <a:rPr lang="ru-RU" sz="2400" dirty="0" err="1"/>
              <a:t>түсетін</a:t>
            </a:r>
            <a:r>
              <a:rPr lang="ru-RU" sz="2400" dirty="0"/>
              <a:t> </a:t>
            </a:r>
            <a:r>
              <a:rPr lang="ru-RU" sz="2400" dirty="0" err="1"/>
              <a:t>табысқа</a:t>
            </a:r>
            <a:r>
              <a:rPr lang="ru-RU" sz="2400" dirty="0"/>
              <a:t> </a:t>
            </a:r>
            <a:r>
              <a:rPr lang="ru-RU" sz="2400" dirty="0" err="1"/>
              <a:t>міндеттемелердің</a:t>
            </a:r>
            <a:r>
              <a:rPr lang="ru-RU" sz="2400" dirty="0"/>
              <a:t> </a:t>
            </a:r>
            <a:r>
              <a:rPr lang="ru-RU" sz="2400" dirty="0" err="1"/>
              <a:t>кәсіпорынды</a:t>
            </a:r>
            <a:r>
              <a:rPr lang="ru-RU" sz="2400" dirty="0"/>
              <a:t> </a:t>
            </a:r>
            <a:r>
              <a:rPr lang="ru-RU" sz="2400" dirty="0" err="1"/>
              <a:t>мүліктік</a:t>
            </a:r>
            <a:r>
              <a:rPr lang="ru-RU" sz="2400" dirty="0"/>
              <a:t> </a:t>
            </a:r>
            <a:r>
              <a:rPr lang="ru-RU" sz="2400" dirty="0" err="1"/>
              <a:t>кешен</a:t>
            </a:r>
            <a:r>
              <a:rPr lang="ru-RU" sz="2400" dirty="0"/>
              <a:t> </a:t>
            </a:r>
            <a:r>
              <a:rPr lang="ru-RU" sz="2400" dirty="0" err="1"/>
              <a:t>ретінде</a:t>
            </a:r>
            <a:r>
              <a:rPr lang="ru-RU" sz="2400" dirty="0"/>
              <a:t> </a:t>
            </a:r>
            <a:r>
              <a:rPr lang="ru-RU" sz="2400" dirty="0" err="1"/>
              <a:t>сатып</a:t>
            </a:r>
            <a:r>
              <a:rPr lang="ru-RU" sz="2400" dirty="0"/>
              <a:t> </a:t>
            </a:r>
            <a:r>
              <a:rPr lang="ru-RU" sz="2400" dirty="0" err="1"/>
              <a:t>алу-сату</a:t>
            </a:r>
            <a:r>
              <a:rPr lang="ru-RU" sz="2400" dirty="0"/>
              <a:t> </a:t>
            </a:r>
            <a:r>
              <a:rPr lang="ru-RU" sz="2400" dirty="0" err="1"/>
              <a:t>шарты</a:t>
            </a:r>
            <a:r>
              <a:rPr lang="ru-RU" sz="2400" dirty="0"/>
              <a:t> </a:t>
            </a:r>
            <a:r>
              <a:rPr lang="ru-RU" sz="2400" dirty="0" err="1"/>
              <a:t>бойынша</a:t>
            </a:r>
            <a:r>
              <a:rPr lang="ru-RU" sz="2400" dirty="0"/>
              <a:t> </a:t>
            </a:r>
            <a:r>
              <a:rPr lang="ru-RU" sz="2400" dirty="0" err="1"/>
              <a:t>берілуіне</a:t>
            </a:r>
            <a:r>
              <a:rPr lang="ru-RU" sz="2400" dirty="0"/>
              <a:t> </a:t>
            </a:r>
            <a:r>
              <a:rPr lang="ru-RU" sz="2400" dirty="0" err="1"/>
              <a:t>байланысты</a:t>
            </a:r>
            <a:r>
              <a:rPr lang="ru-RU" sz="2400" dirty="0"/>
              <a:t> </a:t>
            </a:r>
            <a:r>
              <a:rPr lang="ru-RU" sz="2400" dirty="0" err="1"/>
              <a:t>олардың</a:t>
            </a:r>
            <a:r>
              <a:rPr lang="ru-RU" sz="2400" dirty="0"/>
              <a:t> </a:t>
            </a:r>
            <a:r>
              <a:rPr lang="ru-RU" sz="2400" dirty="0" err="1"/>
              <a:t>мөлшерін</a:t>
            </a:r>
            <a:r>
              <a:rPr lang="ru-RU" sz="2400" dirty="0"/>
              <a:t> </a:t>
            </a:r>
            <a:r>
              <a:rPr lang="ru-RU" sz="2400" dirty="0" err="1"/>
              <a:t>азайту</a:t>
            </a:r>
            <a:r>
              <a:rPr lang="ru-RU" sz="2400" dirty="0"/>
              <a:t> </a:t>
            </a:r>
            <a:r>
              <a:rPr lang="ru-RU" sz="2400" dirty="0" err="1"/>
              <a:t>жатпайды</a:t>
            </a:r>
            <a:r>
              <a:rPr lang="ru-RU" sz="2400" dirty="0"/>
              <a:t>.</a:t>
            </a:r>
          </a:p>
          <a:p>
            <a:endParaRPr lang="ru-RU" dirty="0"/>
          </a:p>
        </p:txBody>
      </p:sp>
    </p:spTree>
    <p:extLst>
      <p:ext uri="{BB962C8B-B14F-4D97-AF65-F5344CB8AC3E}">
        <p14:creationId xmlns:p14="http://schemas.microsoft.com/office/powerpoint/2010/main" val="6189141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sz="3200" dirty="0" err="1">
                <a:solidFill>
                  <a:srgbClr val="FF0000"/>
                </a:solidFill>
              </a:rPr>
              <a:t>Күмәндi</a:t>
            </a:r>
            <a:r>
              <a:rPr lang="ru-RU" sz="3200" dirty="0">
                <a:solidFill>
                  <a:srgbClr val="FF0000"/>
                </a:solidFill>
              </a:rPr>
              <a:t> </a:t>
            </a:r>
            <a:r>
              <a:rPr lang="ru-RU" sz="3200" dirty="0" err="1">
                <a:solidFill>
                  <a:srgbClr val="FF0000"/>
                </a:solidFill>
              </a:rPr>
              <a:t>мiндеттемелер</a:t>
            </a:r>
            <a:r>
              <a:rPr lang="ru-RU" sz="3200" dirty="0">
                <a:solidFill>
                  <a:srgbClr val="FF0000"/>
                </a:solidFill>
              </a:rPr>
              <a:t> </a:t>
            </a:r>
            <a:r>
              <a:rPr lang="ru-RU" sz="3200" dirty="0" err="1">
                <a:solidFill>
                  <a:srgbClr val="FF0000"/>
                </a:solidFill>
              </a:rPr>
              <a:t>бойынша</a:t>
            </a:r>
            <a:r>
              <a:rPr lang="ru-RU" sz="3200" dirty="0">
                <a:solidFill>
                  <a:srgbClr val="FF0000"/>
                </a:solidFill>
              </a:rPr>
              <a:t> </a:t>
            </a:r>
            <a:r>
              <a:rPr lang="ru-RU" sz="3200" dirty="0" err="1">
                <a:solidFill>
                  <a:srgbClr val="FF0000"/>
                </a:solidFill>
              </a:rPr>
              <a:t>түсетiн</a:t>
            </a:r>
            <a:r>
              <a:rPr lang="ru-RU" sz="3200" dirty="0">
                <a:solidFill>
                  <a:srgbClr val="FF0000"/>
                </a:solidFill>
              </a:rPr>
              <a:t> </a:t>
            </a:r>
            <a:r>
              <a:rPr lang="ru-RU" sz="3200" dirty="0" err="1">
                <a:solidFill>
                  <a:srgbClr val="FF0000"/>
                </a:solidFill>
              </a:rPr>
              <a:t>табыс</a:t>
            </a:r>
            <a:endParaRPr lang="ru-RU" sz="3200" dirty="0">
              <a:solidFill>
                <a:srgbClr val="FF0000"/>
              </a:solidFill>
            </a:endParaRPr>
          </a:p>
        </p:txBody>
      </p:sp>
      <p:sp>
        <p:nvSpPr>
          <p:cNvPr id="3" name="Объект 2"/>
          <p:cNvSpPr>
            <a:spLocks noGrp="1"/>
          </p:cNvSpPr>
          <p:nvPr>
            <p:ph idx="1"/>
          </p:nvPr>
        </p:nvSpPr>
        <p:spPr>
          <a:xfrm>
            <a:off x="457200" y="908720"/>
            <a:ext cx="8229600" cy="5832648"/>
          </a:xfrm>
        </p:spPr>
        <p:txBody>
          <a:bodyPr>
            <a:normAutofit fontScale="55000" lnSpcReduction="20000"/>
          </a:bodyPr>
          <a:lstStyle/>
          <a:p>
            <a:r>
              <a:rPr lang="ru-RU" dirty="0" err="1" smtClean="0"/>
              <a:t>Сатып</a:t>
            </a:r>
            <a:r>
              <a:rPr lang="ru-RU" dirty="0" smtClean="0"/>
              <a:t> </a:t>
            </a:r>
            <a:r>
              <a:rPr lang="ru-RU" dirty="0" err="1"/>
              <a:t>алынған</a:t>
            </a:r>
            <a:r>
              <a:rPr lang="ru-RU" dirty="0"/>
              <a:t> </a:t>
            </a:r>
            <a:r>
              <a:rPr lang="ru-RU" dirty="0" err="1"/>
              <a:t>тауарлар</a:t>
            </a:r>
            <a:r>
              <a:rPr lang="ru-RU" dirty="0"/>
              <a:t> (</a:t>
            </a:r>
            <a:r>
              <a:rPr lang="ru-RU" dirty="0" err="1"/>
              <a:t>жұмыстар</a:t>
            </a:r>
            <a:r>
              <a:rPr lang="ru-RU" dirty="0"/>
              <a:t>, </a:t>
            </a:r>
            <a:r>
              <a:rPr lang="ru-RU" dirty="0" err="1"/>
              <a:t>көрсетілетін</a:t>
            </a:r>
            <a:r>
              <a:rPr lang="ru-RU" dirty="0"/>
              <a:t> </a:t>
            </a:r>
            <a:r>
              <a:rPr lang="ru-RU" dirty="0" err="1"/>
              <a:t>қызметтер</a:t>
            </a:r>
            <a:r>
              <a:rPr lang="ru-RU" dirty="0"/>
              <a:t>) </a:t>
            </a:r>
            <a:r>
              <a:rPr lang="ru-RU" dirty="0" err="1"/>
              <a:t>бойынша</a:t>
            </a:r>
            <a:r>
              <a:rPr lang="ru-RU" dirty="0"/>
              <a:t>, </a:t>
            </a:r>
            <a:r>
              <a:rPr lang="ru-RU" dirty="0" err="1"/>
              <a:t>сондай-ақ</a:t>
            </a:r>
            <a:r>
              <a:rPr lang="ru-RU" dirty="0"/>
              <a:t> </a:t>
            </a:r>
            <a:r>
              <a:rPr lang="ru-RU" dirty="0" err="1"/>
              <a:t>қызметкерлердің</a:t>
            </a:r>
            <a:r>
              <a:rPr lang="ru-RU" dirty="0"/>
              <a:t> </a:t>
            </a:r>
            <a:r>
              <a:rPr lang="ru-RU" dirty="0" err="1"/>
              <a:t>есебіне</a:t>
            </a:r>
            <a:r>
              <a:rPr lang="ru-RU" dirty="0"/>
              <a:t> </a:t>
            </a:r>
            <a:r>
              <a:rPr lang="ru-RU" dirty="0" err="1"/>
              <a:t>жазылған</a:t>
            </a:r>
            <a:r>
              <a:rPr lang="ru-RU" dirty="0"/>
              <a:t> </a:t>
            </a:r>
            <a:r>
              <a:rPr lang="ru-RU" dirty="0" err="1"/>
              <a:t>табыстар</a:t>
            </a:r>
            <a:r>
              <a:rPr lang="ru-RU" dirty="0"/>
              <a:t> мен </a:t>
            </a:r>
            <a:r>
              <a:rPr lang="ru-RU" dirty="0" err="1"/>
              <a:t>Кодекстiң</a:t>
            </a:r>
            <a:r>
              <a:rPr lang="ru-RU" dirty="0"/>
              <a:t> 163-бабының 2-тармағына </a:t>
            </a:r>
            <a:r>
              <a:rPr lang="ru-RU" dirty="0" err="1"/>
              <a:t>сәйкес</a:t>
            </a:r>
            <a:r>
              <a:rPr lang="ru-RU" dirty="0"/>
              <a:t> </a:t>
            </a:r>
            <a:r>
              <a:rPr lang="ru-RU" dirty="0" err="1"/>
              <a:t>айқындалатын</a:t>
            </a:r>
            <a:r>
              <a:rPr lang="ru-RU" dirty="0"/>
              <a:t> </a:t>
            </a:r>
            <a:r>
              <a:rPr lang="ru-RU" dirty="0" err="1"/>
              <a:t>басқа</a:t>
            </a:r>
            <a:r>
              <a:rPr lang="ru-RU" dirty="0"/>
              <a:t> да </a:t>
            </a:r>
            <a:r>
              <a:rPr lang="ru-RU" dirty="0" err="1"/>
              <a:t>төлемдер</a:t>
            </a:r>
            <a:r>
              <a:rPr lang="ru-RU" dirty="0"/>
              <a:t> </a:t>
            </a:r>
            <a:r>
              <a:rPr lang="ru-RU" dirty="0" err="1"/>
              <a:t>бойынша</a:t>
            </a:r>
            <a:r>
              <a:rPr lang="ru-RU" dirty="0"/>
              <a:t> </a:t>
            </a:r>
            <a:r>
              <a:rPr lang="ru-RU" dirty="0" err="1"/>
              <a:t>туындаған</a:t>
            </a:r>
            <a:r>
              <a:rPr lang="ru-RU" dirty="0"/>
              <a:t> </a:t>
            </a:r>
            <a:r>
              <a:rPr lang="ru-RU" dirty="0" err="1"/>
              <a:t>және</a:t>
            </a:r>
            <a:r>
              <a:rPr lang="ru-RU" dirty="0"/>
              <a:t> </a:t>
            </a:r>
            <a:r>
              <a:rPr lang="ru-RU" dirty="0" err="1"/>
              <a:t>туындаған</a:t>
            </a:r>
            <a:r>
              <a:rPr lang="ru-RU" dirty="0"/>
              <a:t> </a:t>
            </a:r>
            <a:r>
              <a:rPr lang="ru-RU" dirty="0" err="1"/>
              <a:t>күнінен</a:t>
            </a:r>
            <a:r>
              <a:rPr lang="ru-RU" dirty="0"/>
              <a:t> </a:t>
            </a:r>
            <a:r>
              <a:rPr lang="ru-RU" dirty="0" err="1"/>
              <a:t>бастап</a:t>
            </a:r>
            <a:r>
              <a:rPr lang="ru-RU" dirty="0"/>
              <a:t> </a:t>
            </a:r>
            <a:r>
              <a:rPr lang="ru-RU" dirty="0" err="1"/>
              <a:t>үш</a:t>
            </a:r>
            <a:r>
              <a:rPr lang="ru-RU" dirty="0"/>
              <a:t> </a:t>
            </a:r>
            <a:r>
              <a:rPr lang="ru-RU" dirty="0" err="1"/>
              <a:t>жыл</a:t>
            </a:r>
            <a:r>
              <a:rPr lang="ru-RU" dirty="0"/>
              <a:t> </a:t>
            </a:r>
            <a:r>
              <a:rPr lang="ru-RU" dirty="0" err="1"/>
              <a:t>iшiнде</a:t>
            </a:r>
            <a:r>
              <a:rPr lang="ru-RU" dirty="0"/>
              <a:t> </a:t>
            </a:r>
            <a:r>
              <a:rPr lang="ru-RU" dirty="0" err="1"/>
              <a:t>қанағаттандырылмаған</a:t>
            </a:r>
            <a:r>
              <a:rPr lang="ru-RU" dirty="0"/>
              <a:t> </a:t>
            </a:r>
            <a:r>
              <a:rPr lang="ru-RU" dirty="0" err="1"/>
              <a:t>мiндеттемелер</a:t>
            </a:r>
            <a:r>
              <a:rPr lang="ru-RU" dirty="0"/>
              <a:t> </a:t>
            </a:r>
            <a:r>
              <a:rPr lang="ru-RU" dirty="0" err="1"/>
              <a:t>күмәндi</a:t>
            </a:r>
            <a:r>
              <a:rPr lang="ru-RU" dirty="0"/>
              <a:t> </a:t>
            </a:r>
            <a:r>
              <a:rPr lang="ru-RU" dirty="0" err="1"/>
              <a:t>деп</a:t>
            </a:r>
            <a:r>
              <a:rPr lang="ru-RU" dirty="0"/>
              <a:t> </a:t>
            </a:r>
            <a:r>
              <a:rPr lang="ru-RU" dirty="0" err="1"/>
              <a:t>танылады</a:t>
            </a:r>
            <a:r>
              <a:rPr lang="ru-RU" dirty="0" smtClean="0"/>
              <a:t>.</a:t>
            </a:r>
            <a:endParaRPr lang="ru-RU" dirty="0"/>
          </a:p>
          <a:p>
            <a:r>
              <a:rPr lang="ru-RU" dirty="0" err="1"/>
              <a:t>Көрсетілген</a:t>
            </a:r>
            <a:r>
              <a:rPr lang="ru-RU" dirty="0"/>
              <a:t> </a:t>
            </a:r>
            <a:r>
              <a:rPr lang="ru-RU" dirty="0" err="1"/>
              <a:t>міндеттемелер</a:t>
            </a:r>
            <a:r>
              <a:rPr lang="ru-RU" dirty="0"/>
              <a:t> </a:t>
            </a:r>
            <a:r>
              <a:rPr lang="ru-RU" dirty="0" err="1"/>
              <a:t>міндеттемелердің</a:t>
            </a:r>
            <a:r>
              <a:rPr lang="ru-RU" dirty="0"/>
              <a:t> </a:t>
            </a:r>
            <a:r>
              <a:rPr lang="ru-RU" dirty="0" err="1"/>
              <a:t>туындауы</a:t>
            </a:r>
            <a:r>
              <a:rPr lang="ru-RU" dirty="0"/>
              <a:t> </a:t>
            </a:r>
            <a:r>
              <a:rPr lang="ru-RU" dirty="0" err="1"/>
              <a:t>күніне</a:t>
            </a:r>
            <a:r>
              <a:rPr lang="ru-RU" dirty="0"/>
              <a:t> </a:t>
            </a:r>
            <a:r>
              <a:rPr lang="ru-RU" dirty="0" err="1"/>
              <a:t>қабылданған</a:t>
            </a:r>
            <a:r>
              <a:rPr lang="ru-RU" dirty="0"/>
              <a:t> ставка </a:t>
            </a:r>
            <a:r>
              <a:rPr lang="ru-RU" dirty="0" err="1"/>
              <a:t>бойынша</a:t>
            </a:r>
            <a:r>
              <a:rPr lang="ru-RU" dirty="0"/>
              <a:t> </a:t>
            </a:r>
            <a:r>
              <a:rPr lang="ru-RU" dirty="0" err="1"/>
              <a:t>бюджетпен</a:t>
            </a:r>
            <a:r>
              <a:rPr lang="ru-RU" dirty="0"/>
              <a:t> </a:t>
            </a:r>
            <a:r>
              <a:rPr lang="ru-RU" dirty="0" err="1"/>
              <a:t>өзара</a:t>
            </a:r>
            <a:r>
              <a:rPr lang="ru-RU" dirty="0"/>
              <a:t> </a:t>
            </a:r>
            <a:r>
              <a:rPr lang="ru-RU" dirty="0" err="1"/>
              <a:t>есеп</a:t>
            </a:r>
            <a:r>
              <a:rPr lang="ru-RU" dirty="0"/>
              <a:t> </a:t>
            </a:r>
            <a:r>
              <a:rPr lang="ru-RU" dirty="0" err="1"/>
              <a:t>айырысуда</a:t>
            </a:r>
            <a:r>
              <a:rPr lang="ru-RU" dirty="0"/>
              <a:t> осы </a:t>
            </a:r>
            <a:r>
              <a:rPr lang="ru-RU" dirty="0" err="1"/>
              <a:t>міндеттемелердің</a:t>
            </a:r>
            <a:r>
              <a:rPr lang="ru-RU" dirty="0"/>
              <a:t> </a:t>
            </a:r>
            <a:r>
              <a:rPr lang="ru-RU" dirty="0" err="1"/>
              <a:t>бұрын</a:t>
            </a:r>
            <a:r>
              <a:rPr lang="ru-RU" dirty="0"/>
              <a:t> </a:t>
            </a:r>
            <a:r>
              <a:rPr lang="ru-RU" dirty="0" err="1"/>
              <a:t>шегерімге</a:t>
            </a:r>
            <a:r>
              <a:rPr lang="ru-RU" dirty="0"/>
              <a:t> </a:t>
            </a:r>
            <a:r>
              <a:rPr lang="ru-RU" dirty="0" err="1"/>
              <a:t>жатқызылған</a:t>
            </a:r>
            <a:r>
              <a:rPr lang="ru-RU" dirty="0"/>
              <a:t> </a:t>
            </a:r>
            <a:r>
              <a:rPr lang="ru-RU" dirty="0" err="1"/>
              <a:t>сомасына</a:t>
            </a:r>
            <a:r>
              <a:rPr lang="ru-RU" dirty="0"/>
              <a:t> бара-бар </a:t>
            </a:r>
            <a:r>
              <a:rPr lang="ru-RU" dirty="0" err="1"/>
              <a:t>түрде</a:t>
            </a:r>
            <a:r>
              <a:rPr lang="ru-RU" dirty="0"/>
              <a:t> </a:t>
            </a:r>
            <a:r>
              <a:rPr lang="ru-RU" dirty="0" err="1"/>
              <a:t>қалпына</a:t>
            </a:r>
            <a:r>
              <a:rPr lang="ru-RU" dirty="0"/>
              <a:t> </a:t>
            </a:r>
            <a:r>
              <a:rPr lang="ru-RU" dirty="0" err="1"/>
              <a:t>келтiрiлуге</a:t>
            </a:r>
            <a:r>
              <a:rPr lang="ru-RU" dirty="0"/>
              <a:t> </a:t>
            </a:r>
            <a:r>
              <a:rPr lang="ru-RU" dirty="0" err="1"/>
              <a:t>жататын</a:t>
            </a:r>
            <a:r>
              <a:rPr lang="ru-RU" dirty="0"/>
              <a:t> </a:t>
            </a:r>
            <a:r>
              <a:rPr lang="ru-RU" dirty="0" err="1"/>
              <a:t>қосылған</a:t>
            </a:r>
            <a:r>
              <a:rPr lang="ru-RU" dirty="0"/>
              <a:t> </a:t>
            </a:r>
            <a:r>
              <a:rPr lang="ru-RU" dirty="0" err="1"/>
              <a:t>құн</a:t>
            </a:r>
            <a:r>
              <a:rPr lang="ru-RU" dirty="0"/>
              <a:t> </a:t>
            </a:r>
            <a:r>
              <a:rPr lang="ru-RU" dirty="0" err="1"/>
              <a:t>салығын</a:t>
            </a:r>
            <a:r>
              <a:rPr lang="ru-RU" dirty="0"/>
              <a:t> </a:t>
            </a:r>
            <a:r>
              <a:rPr lang="ru-RU" dirty="0" err="1"/>
              <a:t>қоспағанда</a:t>
            </a:r>
            <a:r>
              <a:rPr lang="ru-RU" dirty="0"/>
              <a:t>, осы </a:t>
            </a:r>
            <a:r>
              <a:rPr lang="ru-RU" dirty="0" err="1"/>
              <a:t>міндеттемелердің</a:t>
            </a:r>
            <a:r>
              <a:rPr lang="ru-RU" dirty="0"/>
              <a:t> </a:t>
            </a:r>
            <a:r>
              <a:rPr lang="ru-RU" dirty="0" err="1"/>
              <a:t>бұрын</a:t>
            </a:r>
            <a:r>
              <a:rPr lang="ru-RU" dirty="0"/>
              <a:t> </a:t>
            </a:r>
            <a:r>
              <a:rPr lang="ru-RU" dirty="0" err="1"/>
              <a:t>шегерімге</a:t>
            </a:r>
            <a:r>
              <a:rPr lang="ru-RU" dirty="0"/>
              <a:t> </a:t>
            </a:r>
            <a:r>
              <a:rPr lang="ru-RU" dirty="0" err="1"/>
              <a:t>жатқызылған</a:t>
            </a:r>
            <a:r>
              <a:rPr lang="ru-RU" dirty="0"/>
              <a:t> </a:t>
            </a:r>
            <a:r>
              <a:rPr lang="ru-RU" dirty="0" err="1"/>
              <a:t>сомасы</a:t>
            </a:r>
            <a:r>
              <a:rPr lang="ru-RU" dirty="0"/>
              <a:t> </a:t>
            </a:r>
            <a:r>
              <a:rPr lang="ru-RU" dirty="0" err="1"/>
              <a:t>шегінде</a:t>
            </a:r>
            <a:r>
              <a:rPr lang="ru-RU" dirty="0"/>
              <a:t> </a:t>
            </a:r>
            <a:r>
              <a:rPr lang="ru-RU" dirty="0" err="1"/>
              <a:t>салық</a:t>
            </a:r>
            <a:r>
              <a:rPr lang="ru-RU" dirty="0"/>
              <a:t> </a:t>
            </a:r>
            <a:r>
              <a:rPr lang="ru-RU" dirty="0" err="1"/>
              <a:t>төлеушiнiң</a:t>
            </a:r>
            <a:r>
              <a:rPr lang="ru-RU" dirty="0"/>
              <a:t> </a:t>
            </a:r>
            <a:r>
              <a:rPr lang="ru-RU" dirty="0" err="1"/>
              <a:t>жылдық</a:t>
            </a:r>
            <a:r>
              <a:rPr lang="ru-RU" dirty="0"/>
              <a:t> </a:t>
            </a:r>
            <a:r>
              <a:rPr lang="ru-RU" dirty="0" err="1"/>
              <a:t>жиынтық</a:t>
            </a:r>
            <a:r>
              <a:rPr lang="ru-RU" dirty="0"/>
              <a:t> </a:t>
            </a:r>
            <a:r>
              <a:rPr lang="ru-RU" dirty="0" err="1"/>
              <a:t>табысына</a:t>
            </a:r>
            <a:r>
              <a:rPr lang="ru-RU" dirty="0"/>
              <a:t> </a:t>
            </a:r>
            <a:r>
              <a:rPr lang="ru-RU" dirty="0" err="1"/>
              <a:t>енгізілуге</a:t>
            </a:r>
            <a:r>
              <a:rPr lang="ru-RU" dirty="0"/>
              <a:t> </a:t>
            </a:r>
            <a:r>
              <a:rPr lang="ru-RU" dirty="0" err="1"/>
              <a:t>жатады</a:t>
            </a:r>
            <a:r>
              <a:rPr lang="ru-RU" dirty="0"/>
              <a:t>.</a:t>
            </a:r>
          </a:p>
          <a:p>
            <a:endParaRPr lang="en-US" dirty="0" smtClean="0"/>
          </a:p>
          <a:p>
            <a:r>
              <a:rPr lang="ru-RU" dirty="0" err="1" smtClean="0"/>
              <a:t>Мыналар</a:t>
            </a:r>
            <a:r>
              <a:rPr lang="ru-RU" dirty="0"/>
              <a:t>:</a:t>
            </a:r>
          </a:p>
          <a:p>
            <a:r>
              <a:rPr lang="ru-RU" dirty="0" err="1"/>
              <a:t>талап</a:t>
            </a:r>
            <a:r>
              <a:rPr lang="ru-RU" dirty="0"/>
              <a:t> </a:t>
            </a:r>
            <a:r>
              <a:rPr lang="ru-RU" dirty="0" err="1"/>
              <a:t>ету</a:t>
            </a:r>
            <a:r>
              <a:rPr lang="ru-RU" dirty="0"/>
              <a:t> </a:t>
            </a:r>
            <a:r>
              <a:rPr lang="ru-RU" dirty="0" err="1"/>
              <a:t>құқығын</a:t>
            </a:r>
            <a:r>
              <a:rPr lang="ru-RU" dirty="0"/>
              <a:t> </a:t>
            </a:r>
            <a:r>
              <a:rPr lang="ru-RU" dirty="0" err="1"/>
              <a:t>алатын</a:t>
            </a:r>
            <a:r>
              <a:rPr lang="ru-RU" dirty="0"/>
              <a:t> </a:t>
            </a:r>
            <a:r>
              <a:rPr lang="ru-RU" dirty="0" err="1"/>
              <a:t>салық</a:t>
            </a:r>
            <a:r>
              <a:rPr lang="ru-RU" dirty="0"/>
              <a:t> </a:t>
            </a:r>
            <a:r>
              <a:rPr lang="ru-RU" dirty="0" err="1"/>
              <a:t>төлеуші</a:t>
            </a:r>
            <a:r>
              <a:rPr lang="ru-RU" dirty="0"/>
              <a:t> </a:t>
            </a:r>
            <a:r>
              <a:rPr lang="ru-RU" dirty="0" err="1"/>
              <a:t>үшін</a:t>
            </a:r>
            <a:r>
              <a:rPr lang="ru-RU" dirty="0"/>
              <a:t> – </a:t>
            </a:r>
            <a:r>
              <a:rPr lang="ru-RU" dirty="0" err="1"/>
              <a:t>негізгі</a:t>
            </a:r>
            <a:r>
              <a:rPr lang="ru-RU" dirty="0"/>
              <a:t> </a:t>
            </a:r>
            <a:r>
              <a:rPr lang="ru-RU" dirty="0" err="1"/>
              <a:t>борышты</a:t>
            </a:r>
            <a:r>
              <a:rPr lang="ru-RU" dirty="0"/>
              <a:t> </a:t>
            </a:r>
            <a:r>
              <a:rPr lang="ru-RU" dirty="0" err="1"/>
              <a:t>талап</a:t>
            </a:r>
            <a:r>
              <a:rPr lang="ru-RU" dirty="0"/>
              <a:t> </a:t>
            </a:r>
            <a:r>
              <a:rPr lang="ru-RU" dirty="0" err="1"/>
              <a:t>ету</a:t>
            </a:r>
            <a:r>
              <a:rPr lang="ru-RU" dirty="0"/>
              <a:t> </a:t>
            </a:r>
            <a:r>
              <a:rPr lang="ru-RU" dirty="0" err="1"/>
              <a:t>бойынша</a:t>
            </a:r>
            <a:r>
              <a:rPr lang="ru-RU" dirty="0"/>
              <a:t> </a:t>
            </a:r>
            <a:r>
              <a:rPr lang="ru-RU" dirty="0" err="1"/>
              <a:t>борышкерден</a:t>
            </a:r>
            <a:r>
              <a:rPr lang="ru-RU" dirty="0"/>
              <a:t> </a:t>
            </a:r>
            <a:r>
              <a:rPr lang="ru-RU" dirty="0" err="1"/>
              <a:t>алынуға</a:t>
            </a:r>
            <a:r>
              <a:rPr lang="ru-RU" dirty="0"/>
              <a:t> </a:t>
            </a:r>
            <a:r>
              <a:rPr lang="ru-RU" dirty="0" err="1"/>
              <a:t>жататын</a:t>
            </a:r>
            <a:r>
              <a:rPr lang="ru-RU" dirty="0"/>
              <a:t> сома, </a:t>
            </a:r>
            <a:r>
              <a:rPr lang="ru-RU" dirty="0" err="1"/>
              <a:t>оның</a:t>
            </a:r>
            <a:r>
              <a:rPr lang="ru-RU" dirty="0"/>
              <a:t> </a:t>
            </a:r>
            <a:r>
              <a:rPr lang="ru-RU" dirty="0" err="1"/>
              <a:t>ішінде</a:t>
            </a:r>
            <a:r>
              <a:rPr lang="ru-RU" dirty="0"/>
              <a:t> </a:t>
            </a:r>
            <a:r>
              <a:rPr lang="ru-RU" dirty="0" err="1"/>
              <a:t>талап</a:t>
            </a:r>
            <a:r>
              <a:rPr lang="ru-RU" dirty="0"/>
              <a:t> </a:t>
            </a:r>
            <a:r>
              <a:rPr lang="ru-RU" dirty="0" err="1"/>
              <a:t>ету</a:t>
            </a:r>
            <a:r>
              <a:rPr lang="ru-RU" dirty="0"/>
              <a:t> </a:t>
            </a:r>
            <a:r>
              <a:rPr lang="ru-RU" dirty="0" err="1"/>
              <a:t>құқығын</a:t>
            </a:r>
            <a:r>
              <a:rPr lang="ru-RU" dirty="0"/>
              <a:t> </a:t>
            </a:r>
            <a:r>
              <a:rPr lang="ru-RU" dirty="0" err="1"/>
              <a:t>басқаға</a:t>
            </a:r>
            <a:r>
              <a:rPr lang="ru-RU" dirty="0"/>
              <a:t> </a:t>
            </a:r>
            <a:r>
              <a:rPr lang="ru-RU" dirty="0" err="1"/>
              <a:t>берген</a:t>
            </a:r>
            <a:r>
              <a:rPr lang="ru-RU" dirty="0"/>
              <a:t> </a:t>
            </a:r>
            <a:r>
              <a:rPr lang="ru-RU" dirty="0" err="1"/>
              <a:t>күнгі</a:t>
            </a:r>
            <a:r>
              <a:rPr lang="ru-RU" dirty="0"/>
              <a:t> </a:t>
            </a:r>
            <a:r>
              <a:rPr lang="ru-RU" dirty="0" err="1"/>
              <a:t>негізгі</a:t>
            </a:r>
            <a:r>
              <a:rPr lang="ru-RU" dirty="0"/>
              <a:t> </a:t>
            </a:r>
            <a:r>
              <a:rPr lang="ru-RU" dirty="0" err="1"/>
              <a:t>борыштан</a:t>
            </a:r>
            <a:r>
              <a:rPr lang="ru-RU" dirty="0"/>
              <a:t> </a:t>
            </a:r>
            <a:r>
              <a:rPr lang="ru-RU" dirty="0" err="1"/>
              <a:t>тыс</a:t>
            </a:r>
            <a:r>
              <a:rPr lang="ru-RU" dirty="0"/>
              <a:t> сома мен </a:t>
            </a:r>
            <a:r>
              <a:rPr lang="ru-RU" dirty="0" err="1"/>
              <a:t>талап</a:t>
            </a:r>
            <a:r>
              <a:rPr lang="ru-RU" dirty="0"/>
              <a:t> </a:t>
            </a:r>
            <a:r>
              <a:rPr lang="ru-RU" dirty="0" err="1"/>
              <a:t>ету</a:t>
            </a:r>
            <a:r>
              <a:rPr lang="ru-RU" dirty="0"/>
              <a:t> </a:t>
            </a:r>
            <a:r>
              <a:rPr lang="ru-RU" dirty="0" err="1"/>
              <a:t>құқығын</a:t>
            </a:r>
            <a:r>
              <a:rPr lang="ru-RU" dirty="0"/>
              <a:t> </a:t>
            </a:r>
            <a:r>
              <a:rPr lang="ru-RU" dirty="0" err="1"/>
              <a:t>алу</a:t>
            </a:r>
            <a:r>
              <a:rPr lang="ru-RU" dirty="0"/>
              <a:t> </a:t>
            </a:r>
            <a:r>
              <a:rPr lang="ru-RU" dirty="0" err="1"/>
              <a:t>құны</a:t>
            </a:r>
            <a:r>
              <a:rPr lang="ru-RU" dirty="0"/>
              <a:t> </a:t>
            </a:r>
            <a:r>
              <a:rPr lang="ru-RU" dirty="0" err="1"/>
              <a:t>арасындағы</a:t>
            </a:r>
            <a:r>
              <a:rPr lang="ru-RU" dirty="0"/>
              <a:t> </a:t>
            </a:r>
            <a:r>
              <a:rPr lang="ru-RU" dirty="0" err="1"/>
              <a:t>оң</a:t>
            </a:r>
            <a:r>
              <a:rPr lang="ru-RU" dirty="0"/>
              <a:t> </a:t>
            </a:r>
            <a:r>
              <a:rPr lang="ru-RU" dirty="0" err="1"/>
              <a:t>айырма</a:t>
            </a:r>
            <a:r>
              <a:rPr lang="ru-RU" dirty="0" smtClean="0"/>
              <a:t>;</a:t>
            </a:r>
            <a:endParaRPr lang="ru-RU" dirty="0"/>
          </a:p>
          <a:p>
            <a:r>
              <a:rPr lang="ru-RU" dirty="0" err="1"/>
              <a:t>талап</a:t>
            </a:r>
            <a:r>
              <a:rPr lang="ru-RU" dirty="0"/>
              <a:t> </a:t>
            </a:r>
            <a:r>
              <a:rPr lang="ru-RU" dirty="0" err="1"/>
              <a:t>ету</a:t>
            </a:r>
            <a:r>
              <a:rPr lang="ru-RU" dirty="0"/>
              <a:t> </a:t>
            </a:r>
            <a:r>
              <a:rPr lang="ru-RU" dirty="0" err="1"/>
              <a:t>құқығын</a:t>
            </a:r>
            <a:r>
              <a:rPr lang="ru-RU" dirty="0"/>
              <a:t> </a:t>
            </a:r>
            <a:r>
              <a:rPr lang="ru-RU" dirty="0" err="1"/>
              <a:t>басқаға</a:t>
            </a:r>
            <a:r>
              <a:rPr lang="ru-RU" dirty="0"/>
              <a:t> </a:t>
            </a:r>
            <a:r>
              <a:rPr lang="ru-RU" dirty="0" err="1"/>
              <a:t>беретін</a:t>
            </a:r>
            <a:r>
              <a:rPr lang="ru-RU" dirty="0"/>
              <a:t> </a:t>
            </a:r>
            <a:r>
              <a:rPr lang="ru-RU" dirty="0" err="1"/>
              <a:t>салық</a:t>
            </a:r>
            <a:r>
              <a:rPr lang="ru-RU" dirty="0"/>
              <a:t> </a:t>
            </a:r>
            <a:r>
              <a:rPr lang="ru-RU" dirty="0" err="1"/>
              <a:t>төлеуші</a:t>
            </a:r>
            <a:r>
              <a:rPr lang="ru-RU" dirty="0"/>
              <a:t> </a:t>
            </a:r>
            <a:r>
              <a:rPr lang="ru-RU" dirty="0" err="1"/>
              <a:t>үшін</a:t>
            </a:r>
            <a:r>
              <a:rPr lang="ru-RU" dirty="0"/>
              <a:t> – </a:t>
            </a:r>
            <a:r>
              <a:rPr lang="ru-RU" dirty="0" err="1"/>
              <a:t>салық</a:t>
            </a:r>
            <a:r>
              <a:rPr lang="ru-RU" dirty="0"/>
              <a:t> </a:t>
            </a:r>
            <a:r>
              <a:rPr lang="ru-RU" dirty="0" err="1"/>
              <a:t>төлеушінің</a:t>
            </a:r>
            <a:r>
              <a:rPr lang="ru-RU" dirty="0"/>
              <a:t> </a:t>
            </a:r>
            <a:r>
              <a:rPr lang="ru-RU" dirty="0" err="1"/>
              <a:t>бастапқы</a:t>
            </a:r>
            <a:r>
              <a:rPr lang="ru-RU" dirty="0"/>
              <a:t> </a:t>
            </a:r>
            <a:r>
              <a:rPr lang="ru-RU" dirty="0" err="1"/>
              <a:t>құжаттарына</a:t>
            </a:r>
            <a:r>
              <a:rPr lang="ru-RU" dirty="0"/>
              <a:t> </a:t>
            </a:r>
            <a:r>
              <a:rPr lang="ru-RU" dirty="0" err="1"/>
              <a:t>сәйкес</a:t>
            </a:r>
            <a:r>
              <a:rPr lang="ru-RU" dirty="0"/>
              <a:t> </a:t>
            </a:r>
            <a:r>
              <a:rPr lang="ru-RU" dirty="0" err="1"/>
              <a:t>басқаға</a:t>
            </a:r>
            <a:r>
              <a:rPr lang="ru-RU" dirty="0"/>
              <a:t> беру </a:t>
            </a:r>
            <a:r>
              <a:rPr lang="ru-RU" dirty="0" err="1"/>
              <a:t>жүргізілген</a:t>
            </a:r>
            <a:r>
              <a:rPr lang="ru-RU" dirty="0"/>
              <a:t> </a:t>
            </a:r>
            <a:r>
              <a:rPr lang="ru-RU" dirty="0" err="1"/>
              <a:t>талап</a:t>
            </a:r>
            <a:r>
              <a:rPr lang="ru-RU" dirty="0"/>
              <a:t> </a:t>
            </a:r>
            <a:r>
              <a:rPr lang="ru-RU" dirty="0" err="1"/>
              <a:t>ету</a:t>
            </a:r>
            <a:r>
              <a:rPr lang="ru-RU" dirty="0"/>
              <a:t> </a:t>
            </a:r>
            <a:r>
              <a:rPr lang="ru-RU" dirty="0" err="1"/>
              <a:t>құқығының</a:t>
            </a:r>
            <a:r>
              <a:rPr lang="ru-RU" dirty="0"/>
              <a:t> </a:t>
            </a:r>
            <a:r>
              <a:rPr lang="ru-RU" dirty="0" err="1"/>
              <a:t>құны</a:t>
            </a:r>
            <a:r>
              <a:rPr lang="ru-RU" dirty="0"/>
              <a:t> мен </a:t>
            </a:r>
            <a:r>
              <a:rPr lang="ru-RU" dirty="0" err="1"/>
              <a:t>борышкерден</a:t>
            </a:r>
            <a:r>
              <a:rPr lang="ru-RU" dirty="0"/>
              <a:t> </a:t>
            </a:r>
            <a:r>
              <a:rPr lang="ru-RU" dirty="0" err="1"/>
              <a:t>талап</a:t>
            </a:r>
            <a:r>
              <a:rPr lang="ru-RU" dirty="0"/>
              <a:t> </a:t>
            </a:r>
            <a:r>
              <a:rPr lang="ru-RU" dirty="0" err="1"/>
              <a:t>ету</a:t>
            </a:r>
            <a:r>
              <a:rPr lang="ru-RU" dirty="0"/>
              <a:t> </a:t>
            </a:r>
            <a:r>
              <a:rPr lang="ru-RU" dirty="0" err="1"/>
              <a:t>құқығын</a:t>
            </a:r>
            <a:r>
              <a:rPr lang="ru-RU" dirty="0"/>
              <a:t> </a:t>
            </a:r>
            <a:r>
              <a:rPr lang="ru-RU" dirty="0" err="1"/>
              <a:t>басқаға</a:t>
            </a:r>
            <a:r>
              <a:rPr lang="ru-RU" dirty="0"/>
              <a:t> беру </a:t>
            </a:r>
            <a:r>
              <a:rPr lang="ru-RU" dirty="0" err="1"/>
              <a:t>күні</a:t>
            </a:r>
            <a:r>
              <a:rPr lang="ru-RU" dirty="0"/>
              <a:t> </a:t>
            </a:r>
            <a:r>
              <a:rPr lang="ru-RU" dirty="0" err="1"/>
              <a:t>алынуға</a:t>
            </a:r>
            <a:r>
              <a:rPr lang="ru-RU" dirty="0"/>
              <a:t> </a:t>
            </a:r>
            <a:r>
              <a:rPr lang="ru-RU" dirty="0" err="1"/>
              <a:t>жататын</a:t>
            </a:r>
            <a:r>
              <a:rPr lang="ru-RU" dirty="0"/>
              <a:t> </a:t>
            </a:r>
            <a:r>
              <a:rPr lang="ru-RU" dirty="0" err="1"/>
              <a:t>талап</a:t>
            </a:r>
            <a:r>
              <a:rPr lang="ru-RU" dirty="0"/>
              <a:t> </a:t>
            </a:r>
            <a:r>
              <a:rPr lang="ru-RU" dirty="0" err="1"/>
              <a:t>ету</a:t>
            </a:r>
            <a:r>
              <a:rPr lang="ru-RU" dirty="0"/>
              <a:t> </a:t>
            </a:r>
            <a:r>
              <a:rPr lang="ru-RU" dirty="0" err="1"/>
              <a:t>құны</a:t>
            </a:r>
            <a:r>
              <a:rPr lang="ru-RU" dirty="0"/>
              <a:t> </a:t>
            </a:r>
            <a:r>
              <a:rPr lang="ru-RU" dirty="0" err="1"/>
              <a:t>арасындағы</a:t>
            </a:r>
            <a:r>
              <a:rPr lang="ru-RU" dirty="0"/>
              <a:t> </a:t>
            </a:r>
            <a:r>
              <a:rPr lang="ru-RU" dirty="0" err="1"/>
              <a:t>оң</a:t>
            </a:r>
            <a:r>
              <a:rPr lang="ru-RU" dirty="0"/>
              <a:t> </a:t>
            </a:r>
            <a:r>
              <a:rPr lang="ru-RU" dirty="0" err="1"/>
              <a:t>айырма</a:t>
            </a:r>
            <a:r>
              <a:rPr lang="ru-RU" dirty="0"/>
              <a:t> </a:t>
            </a:r>
            <a:r>
              <a:rPr lang="ru-RU" dirty="0" err="1"/>
              <a:t>талап</a:t>
            </a:r>
            <a:r>
              <a:rPr lang="ru-RU" dirty="0"/>
              <a:t> </a:t>
            </a:r>
            <a:r>
              <a:rPr lang="ru-RU" dirty="0" err="1"/>
              <a:t>ету</a:t>
            </a:r>
            <a:r>
              <a:rPr lang="ru-RU" dirty="0"/>
              <a:t> </a:t>
            </a:r>
            <a:r>
              <a:rPr lang="ru-RU" dirty="0" err="1"/>
              <a:t>құқығын</a:t>
            </a:r>
            <a:r>
              <a:rPr lang="ru-RU" dirty="0"/>
              <a:t> </a:t>
            </a:r>
            <a:r>
              <a:rPr lang="ru-RU" dirty="0" err="1"/>
              <a:t>басқаға</a:t>
            </a:r>
            <a:r>
              <a:rPr lang="ru-RU" dirty="0"/>
              <a:t> </a:t>
            </a:r>
            <a:r>
              <a:rPr lang="ru-RU" dirty="0" err="1"/>
              <a:t>беруден</a:t>
            </a:r>
            <a:r>
              <a:rPr lang="ru-RU" dirty="0"/>
              <a:t> </a:t>
            </a:r>
            <a:r>
              <a:rPr lang="ru-RU" dirty="0" err="1"/>
              <a:t>түсетін</a:t>
            </a:r>
            <a:r>
              <a:rPr lang="ru-RU" dirty="0"/>
              <a:t> </a:t>
            </a:r>
            <a:r>
              <a:rPr lang="ru-RU" dirty="0" err="1"/>
              <a:t>табыс</a:t>
            </a:r>
            <a:r>
              <a:rPr lang="ru-RU" dirty="0"/>
              <a:t> </a:t>
            </a:r>
            <a:r>
              <a:rPr lang="ru-RU" dirty="0" err="1"/>
              <a:t>болып</a:t>
            </a:r>
            <a:r>
              <a:rPr lang="ru-RU" dirty="0"/>
              <a:t> </a:t>
            </a:r>
            <a:r>
              <a:rPr lang="ru-RU" dirty="0" err="1"/>
              <a:t>табылады</a:t>
            </a:r>
            <a:r>
              <a:rPr lang="ru-RU" dirty="0"/>
              <a:t>.</a:t>
            </a:r>
          </a:p>
          <a:p>
            <a:pPr marL="0" indent="0">
              <a:buNone/>
            </a:pPr>
            <a:endParaRPr lang="kk-KZ" dirty="0" smtClean="0">
              <a:solidFill>
                <a:srgbClr val="FF0000"/>
              </a:solidFill>
            </a:endParaRPr>
          </a:p>
          <a:p>
            <a:endParaRPr lang="ru-RU" dirty="0"/>
          </a:p>
        </p:txBody>
      </p:sp>
    </p:spTree>
    <p:extLst>
      <p:ext uri="{BB962C8B-B14F-4D97-AF65-F5344CB8AC3E}">
        <p14:creationId xmlns:p14="http://schemas.microsoft.com/office/powerpoint/2010/main" val="4451415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507288" cy="6552728"/>
          </a:xfrm>
        </p:spPr>
        <p:txBody>
          <a:bodyPr>
            <a:normAutofit/>
          </a:bodyPr>
          <a:lstStyle/>
          <a:p>
            <a:r>
              <a:rPr lang="ru-RU" sz="2800" dirty="0" err="1">
                <a:solidFill>
                  <a:srgbClr val="FF0000"/>
                </a:solidFill>
              </a:rPr>
              <a:t>Өтеусіз</a:t>
            </a:r>
            <a:r>
              <a:rPr lang="ru-RU" sz="2800" dirty="0">
                <a:solidFill>
                  <a:srgbClr val="FF0000"/>
                </a:solidFill>
              </a:rPr>
              <a:t> </a:t>
            </a:r>
            <a:r>
              <a:rPr lang="ru-RU" sz="2800" dirty="0" err="1">
                <a:solidFill>
                  <a:srgbClr val="FF0000"/>
                </a:solidFill>
              </a:rPr>
              <a:t>алынған</a:t>
            </a:r>
            <a:r>
              <a:rPr lang="ru-RU" sz="2800" dirty="0">
                <a:solidFill>
                  <a:srgbClr val="FF0000"/>
                </a:solidFill>
              </a:rPr>
              <a:t> </a:t>
            </a:r>
            <a:r>
              <a:rPr lang="ru-RU" sz="2800" dirty="0" err="1" smtClean="0">
                <a:solidFill>
                  <a:srgbClr val="FF0000"/>
                </a:solidFill>
              </a:rPr>
              <a:t>мүлік</a:t>
            </a:r>
            <a:r>
              <a:rPr lang="en-US" sz="2800" dirty="0" smtClean="0">
                <a:solidFill>
                  <a:srgbClr val="FF0000"/>
                </a:solidFill>
              </a:rPr>
              <a:t/>
            </a:r>
            <a:br>
              <a:rPr lang="en-US" sz="2800" dirty="0" smtClean="0">
                <a:solidFill>
                  <a:srgbClr val="FF0000"/>
                </a:solidFill>
              </a:rPr>
            </a:br>
            <a:r>
              <a:rPr lang="ru-RU" sz="2800" dirty="0"/>
              <a:t/>
            </a:r>
            <a:br>
              <a:rPr lang="ru-RU" sz="2800" dirty="0"/>
            </a:br>
            <a:r>
              <a:rPr lang="ru-RU" sz="2800" dirty="0" err="1"/>
              <a:t>Салық</a:t>
            </a:r>
            <a:r>
              <a:rPr lang="ru-RU" sz="2800" dirty="0"/>
              <a:t> </a:t>
            </a:r>
            <a:r>
              <a:rPr lang="ru-RU" sz="2800" dirty="0" err="1"/>
              <a:t>төлеуші</a:t>
            </a:r>
            <a:r>
              <a:rPr lang="ru-RU" sz="2800" dirty="0"/>
              <a:t> </a:t>
            </a:r>
            <a:r>
              <a:rPr lang="ru-RU" sz="2800" dirty="0" err="1"/>
              <a:t>өтеусіз</a:t>
            </a:r>
            <a:r>
              <a:rPr lang="ru-RU" sz="2800" dirty="0"/>
              <a:t> </a:t>
            </a:r>
            <a:r>
              <a:rPr lang="ru-RU" sz="2800" dirty="0" err="1"/>
              <a:t>алған</a:t>
            </a:r>
            <a:r>
              <a:rPr lang="ru-RU" sz="2800" dirty="0"/>
              <a:t> </a:t>
            </a:r>
            <a:r>
              <a:rPr lang="ru-RU" sz="2800" dirty="0" err="1"/>
              <a:t>кез</a:t>
            </a:r>
            <a:r>
              <a:rPr lang="ru-RU" sz="2800" dirty="0"/>
              <a:t> </a:t>
            </a:r>
            <a:r>
              <a:rPr lang="ru-RU" sz="2800" dirty="0" err="1"/>
              <a:t>келген</a:t>
            </a:r>
            <a:r>
              <a:rPr lang="ru-RU" sz="2800" dirty="0"/>
              <a:t> </a:t>
            </a:r>
            <a:r>
              <a:rPr lang="ru-RU" sz="2800" dirty="0" err="1"/>
              <a:t>мүліктің</a:t>
            </a:r>
            <a:r>
              <a:rPr lang="ru-RU" sz="2800" dirty="0"/>
              <a:t>, </a:t>
            </a:r>
            <a:r>
              <a:rPr lang="ru-RU" sz="2800" dirty="0" err="1"/>
              <a:t>оның</a:t>
            </a:r>
            <a:r>
              <a:rPr lang="ru-RU" sz="2800" dirty="0"/>
              <a:t> </a:t>
            </a:r>
            <a:r>
              <a:rPr lang="ru-RU" sz="2800" dirty="0" err="1"/>
              <a:t>ішінде</a:t>
            </a:r>
            <a:r>
              <a:rPr lang="ru-RU" sz="2800" dirty="0"/>
              <a:t> </a:t>
            </a:r>
            <a:r>
              <a:rPr lang="ru-RU" sz="2800" dirty="0" err="1"/>
              <a:t>жұмыстар</a:t>
            </a:r>
            <a:r>
              <a:rPr lang="ru-RU" sz="2800" dirty="0"/>
              <a:t> мен </a:t>
            </a:r>
            <a:r>
              <a:rPr lang="ru-RU" sz="2800" dirty="0" err="1"/>
              <a:t>көрсетілетін</a:t>
            </a:r>
            <a:r>
              <a:rPr lang="ru-RU" sz="2800" dirty="0"/>
              <a:t> </a:t>
            </a:r>
            <a:r>
              <a:rPr lang="ru-RU" sz="2800" dirty="0" err="1"/>
              <a:t>қызметтердің</a:t>
            </a:r>
            <a:r>
              <a:rPr lang="ru-RU" sz="2800" dirty="0"/>
              <a:t> </a:t>
            </a:r>
            <a:r>
              <a:rPr lang="ru-RU" sz="2800" dirty="0" err="1"/>
              <a:t>құны</a:t>
            </a:r>
            <a:r>
              <a:rPr lang="ru-RU" sz="2800" dirty="0"/>
              <a:t> </a:t>
            </a:r>
            <a:r>
              <a:rPr lang="ru-RU" sz="2800" dirty="0" err="1"/>
              <a:t>оның</a:t>
            </a:r>
            <a:r>
              <a:rPr lang="ru-RU" sz="2800" dirty="0"/>
              <a:t> </a:t>
            </a:r>
            <a:r>
              <a:rPr lang="ru-RU" sz="2800" dirty="0" err="1"/>
              <a:t>табысы</a:t>
            </a:r>
            <a:r>
              <a:rPr lang="ru-RU" sz="2800" dirty="0"/>
              <a:t> </a:t>
            </a:r>
            <a:r>
              <a:rPr lang="ru-RU" sz="2800" dirty="0" err="1"/>
              <a:t>болып</a:t>
            </a:r>
            <a:r>
              <a:rPr lang="ru-RU" sz="2800" dirty="0"/>
              <a:t> </a:t>
            </a:r>
            <a:r>
              <a:rPr lang="ru-RU" sz="2800" dirty="0" err="1"/>
              <a:t>табылады</a:t>
            </a:r>
            <a:r>
              <a:rPr lang="ru-RU" sz="2800" dirty="0" smtClean="0"/>
              <a:t>.</a:t>
            </a:r>
            <a:r>
              <a:rPr lang="en-US" sz="2800" dirty="0" smtClean="0"/>
              <a:t/>
            </a:r>
            <a:br>
              <a:rPr lang="en-US" sz="2800" dirty="0" smtClean="0"/>
            </a:br>
            <a:r>
              <a:rPr lang="ru-RU" sz="2800" dirty="0"/>
              <a:t/>
            </a:r>
            <a:br>
              <a:rPr lang="ru-RU" sz="2800" dirty="0"/>
            </a:br>
            <a:r>
              <a:rPr lang="ru-RU" sz="2800" dirty="0" err="1"/>
              <a:t>Өтеусіз</a:t>
            </a:r>
            <a:r>
              <a:rPr lang="ru-RU" sz="2800" dirty="0"/>
              <a:t> </a:t>
            </a:r>
            <a:r>
              <a:rPr lang="ru-RU" sz="2800" dirty="0" err="1"/>
              <a:t>алынған</a:t>
            </a:r>
            <a:r>
              <a:rPr lang="ru-RU" sz="2800" dirty="0"/>
              <a:t> </a:t>
            </a:r>
            <a:r>
              <a:rPr lang="ru-RU" sz="2800" dirty="0" err="1"/>
              <a:t>мүліктің</a:t>
            </a:r>
            <a:r>
              <a:rPr lang="ru-RU" sz="2800" dirty="0"/>
              <a:t>, </a:t>
            </a:r>
            <a:r>
              <a:rPr lang="ru-RU" sz="2800" dirty="0" err="1"/>
              <a:t>оның</a:t>
            </a:r>
            <a:r>
              <a:rPr lang="ru-RU" sz="2800" dirty="0"/>
              <a:t> </a:t>
            </a:r>
            <a:r>
              <a:rPr lang="ru-RU" sz="2800" dirty="0" err="1"/>
              <a:t>ішінде</a:t>
            </a:r>
            <a:r>
              <a:rPr lang="ru-RU" sz="2800" dirty="0"/>
              <a:t> </a:t>
            </a:r>
            <a:r>
              <a:rPr lang="ru-RU" sz="2800" dirty="0" err="1"/>
              <a:t>жұмыстар</a:t>
            </a:r>
            <a:r>
              <a:rPr lang="ru-RU" sz="2800" dirty="0"/>
              <a:t> мен </a:t>
            </a:r>
            <a:r>
              <a:rPr lang="ru-RU" sz="2800" dirty="0" err="1"/>
              <a:t>көрсетілетін</a:t>
            </a:r>
            <a:r>
              <a:rPr lang="ru-RU" sz="2800" dirty="0"/>
              <a:t> </a:t>
            </a:r>
            <a:r>
              <a:rPr lang="ru-RU" sz="2800" dirty="0" err="1"/>
              <a:t>қызметтердің</a:t>
            </a:r>
            <a:r>
              <a:rPr lang="ru-RU" sz="2800" dirty="0"/>
              <a:t> </a:t>
            </a:r>
            <a:r>
              <a:rPr lang="ru-RU" sz="2800" dirty="0" err="1"/>
              <a:t>құны</a:t>
            </a:r>
            <a:r>
              <a:rPr lang="ru-RU" sz="2800" dirty="0"/>
              <a:t> ХҚЕС </a:t>
            </a:r>
            <a:r>
              <a:rPr lang="ru-RU" sz="2800" dirty="0" err="1"/>
              <a:t>және</a:t>
            </a:r>
            <a:r>
              <a:rPr lang="ru-RU" sz="2800" dirty="0"/>
              <a:t> ҚР </a:t>
            </a:r>
            <a:r>
              <a:rPr lang="ru-RU" sz="2800" dirty="0" err="1"/>
              <a:t>бухгалтерлік</a:t>
            </a:r>
            <a:r>
              <a:rPr lang="ru-RU" sz="2800" dirty="0"/>
              <a:t> </a:t>
            </a:r>
            <a:r>
              <a:rPr lang="ru-RU" sz="2800" dirty="0" err="1"/>
              <a:t>есеп</a:t>
            </a:r>
            <a:r>
              <a:rPr lang="ru-RU" sz="2800" dirty="0"/>
              <a:t> </a:t>
            </a:r>
            <a:r>
              <a:rPr lang="ru-RU" sz="2800" dirty="0" err="1"/>
              <a:t>және</a:t>
            </a:r>
            <a:r>
              <a:rPr lang="ru-RU" sz="2800" dirty="0"/>
              <a:t> </a:t>
            </a:r>
            <a:r>
              <a:rPr lang="ru-RU" sz="2800" dirty="0" err="1"/>
              <a:t>қаржылық</a:t>
            </a:r>
            <a:r>
              <a:rPr lang="ru-RU" sz="2800" dirty="0"/>
              <a:t> </a:t>
            </a:r>
            <a:r>
              <a:rPr lang="ru-RU" sz="2800" dirty="0" err="1"/>
              <a:t>есептілік</a:t>
            </a:r>
            <a:r>
              <a:rPr lang="ru-RU" sz="2800" dirty="0"/>
              <a:t> </a:t>
            </a:r>
            <a:r>
              <a:rPr lang="ru-RU" sz="2800" dirty="0" err="1"/>
              <a:t>туралы</a:t>
            </a:r>
            <a:r>
              <a:rPr lang="ru-RU" sz="2800" dirty="0"/>
              <a:t> </a:t>
            </a:r>
            <a:r>
              <a:rPr lang="ru-RU" sz="2800" dirty="0" err="1"/>
              <a:t>заңнамасының</a:t>
            </a:r>
            <a:r>
              <a:rPr lang="ru-RU" sz="2800" dirty="0"/>
              <a:t> </a:t>
            </a:r>
            <a:r>
              <a:rPr lang="ru-RU" sz="2800" dirty="0" err="1"/>
              <a:t>талаптарына</a:t>
            </a:r>
            <a:r>
              <a:rPr lang="ru-RU" sz="2800" dirty="0"/>
              <a:t> </a:t>
            </a:r>
            <a:r>
              <a:rPr lang="ru-RU" sz="2800" dirty="0" err="1"/>
              <a:t>сәйкес</a:t>
            </a:r>
            <a:r>
              <a:rPr lang="ru-RU" sz="2800" dirty="0"/>
              <a:t> </a:t>
            </a:r>
            <a:r>
              <a:rPr lang="ru-RU" sz="2800" dirty="0" err="1"/>
              <a:t>айқындалады</a:t>
            </a:r>
            <a:r>
              <a:rPr lang="ru-RU" sz="2800" dirty="0"/>
              <a:t>.</a:t>
            </a:r>
          </a:p>
        </p:txBody>
      </p:sp>
    </p:spTree>
    <p:extLst>
      <p:ext uri="{BB962C8B-B14F-4D97-AF65-F5344CB8AC3E}">
        <p14:creationId xmlns:p14="http://schemas.microsoft.com/office/powerpoint/2010/main" val="30430918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dirty="0" err="1">
                <a:solidFill>
                  <a:srgbClr val="FF0000"/>
                </a:solidFill>
              </a:rPr>
              <a:t>Кәсіпорынды</a:t>
            </a:r>
            <a:r>
              <a:rPr lang="ru-RU" sz="3200" dirty="0">
                <a:solidFill>
                  <a:srgbClr val="FF0000"/>
                </a:solidFill>
              </a:rPr>
              <a:t> </a:t>
            </a:r>
            <a:r>
              <a:rPr lang="ru-RU" sz="3200" dirty="0" err="1">
                <a:solidFill>
                  <a:srgbClr val="FF0000"/>
                </a:solidFill>
              </a:rPr>
              <a:t>мүліктік</a:t>
            </a:r>
            <a:r>
              <a:rPr lang="ru-RU" sz="3200" dirty="0">
                <a:solidFill>
                  <a:srgbClr val="FF0000"/>
                </a:solidFill>
              </a:rPr>
              <a:t> </a:t>
            </a:r>
            <a:r>
              <a:rPr lang="ru-RU" sz="3200" dirty="0" err="1">
                <a:solidFill>
                  <a:srgbClr val="FF0000"/>
                </a:solidFill>
              </a:rPr>
              <a:t>кешен</a:t>
            </a:r>
            <a:r>
              <a:rPr lang="ru-RU" sz="3200" dirty="0">
                <a:solidFill>
                  <a:srgbClr val="FF0000"/>
                </a:solidFill>
              </a:rPr>
              <a:t> </a:t>
            </a:r>
            <a:r>
              <a:rPr lang="ru-RU" sz="3200" dirty="0" err="1">
                <a:solidFill>
                  <a:srgbClr val="FF0000"/>
                </a:solidFill>
              </a:rPr>
              <a:t>ретінде</a:t>
            </a:r>
            <a:r>
              <a:rPr lang="ru-RU" sz="3200" dirty="0">
                <a:solidFill>
                  <a:srgbClr val="FF0000"/>
                </a:solidFill>
              </a:rPr>
              <a:t> </a:t>
            </a:r>
            <a:r>
              <a:rPr lang="ru-RU" sz="3200" dirty="0" err="1">
                <a:solidFill>
                  <a:srgbClr val="FF0000"/>
                </a:solidFill>
              </a:rPr>
              <a:t>сатудан</a:t>
            </a:r>
            <a:r>
              <a:rPr lang="ru-RU" sz="3200" dirty="0">
                <a:solidFill>
                  <a:srgbClr val="FF0000"/>
                </a:solidFill>
              </a:rPr>
              <a:t> </a:t>
            </a:r>
            <a:r>
              <a:rPr lang="ru-RU" sz="3200" dirty="0" err="1">
                <a:solidFill>
                  <a:srgbClr val="FF0000"/>
                </a:solidFill>
              </a:rPr>
              <a:t>түсетін</a:t>
            </a:r>
            <a:r>
              <a:rPr lang="ru-RU" sz="3200" dirty="0">
                <a:solidFill>
                  <a:srgbClr val="FF0000"/>
                </a:solidFill>
              </a:rPr>
              <a:t> </a:t>
            </a:r>
            <a:r>
              <a:rPr lang="ru-RU" sz="3200" dirty="0" err="1">
                <a:solidFill>
                  <a:srgbClr val="FF0000"/>
                </a:solidFill>
              </a:rPr>
              <a:t>табыс</a:t>
            </a:r>
            <a:r>
              <a:rPr lang="ru-RU" sz="3200" dirty="0">
                <a:solidFill>
                  <a:srgbClr val="FF0000"/>
                </a:solidFill>
              </a:rPr>
              <a:t> (</a:t>
            </a:r>
            <a:r>
              <a:rPr lang="ru-RU" sz="3200" dirty="0" err="1">
                <a:solidFill>
                  <a:srgbClr val="FF0000"/>
                </a:solidFill>
              </a:rPr>
              <a:t>залал</a:t>
            </a:r>
            <a:r>
              <a:rPr lang="ru-RU" sz="3200" dirty="0">
                <a:solidFill>
                  <a:srgbClr val="FF0000"/>
                </a:solidFill>
              </a:rPr>
              <a:t>)</a:t>
            </a:r>
            <a:br>
              <a:rPr lang="ru-RU" sz="3200" dirty="0">
                <a:solidFill>
                  <a:srgbClr val="FF0000"/>
                </a:solidFill>
              </a:rPr>
            </a:br>
            <a:endParaRPr lang="ru-RU" sz="3200" dirty="0">
              <a:solidFill>
                <a:srgbClr val="FF0000"/>
              </a:solidFill>
            </a:endParaRPr>
          </a:p>
        </p:txBody>
      </p:sp>
      <p:sp>
        <p:nvSpPr>
          <p:cNvPr id="3" name="Объект 2"/>
          <p:cNvSpPr>
            <a:spLocks noGrp="1"/>
          </p:cNvSpPr>
          <p:nvPr>
            <p:ph idx="1"/>
          </p:nvPr>
        </p:nvSpPr>
        <p:spPr>
          <a:xfrm>
            <a:off x="457200" y="1124744"/>
            <a:ext cx="8686800" cy="5616624"/>
          </a:xfrm>
        </p:spPr>
        <p:txBody>
          <a:bodyPr>
            <a:normAutofit fontScale="70000" lnSpcReduction="20000"/>
          </a:bodyPr>
          <a:lstStyle/>
          <a:p>
            <a:r>
              <a:rPr lang="ru-RU" dirty="0" err="1" smtClean="0"/>
              <a:t>Кәсіпорынды</a:t>
            </a:r>
            <a:r>
              <a:rPr lang="ru-RU" dirty="0" smtClean="0"/>
              <a:t> </a:t>
            </a:r>
            <a:r>
              <a:rPr lang="ru-RU" dirty="0" err="1"/>
              <a:t>мүліктік</a:t>
            </a:r>
            <a:r>
              <a:rPr lang="ru-RU" dirty="0"/>
              <a:t> </a:t>
            </a:r>
            <a:r>
              <a:rPr lang="ru-RU" dirty="0" err="1"/>
              <a:t>кешен</a:t>
            </a:r>
            <a:r>
              <a:rPr lang="ru-RU" dirty="0"/>
              <a:t> </a:t>
            </a:r>
            <a:r>
              <a:rPr lang="ru-RU" dirty="0" err="1"/>
              <a:t>ретінде</a:t>
            </a:r>
            <a:r>
              <a:rPr lang="ru-RU" dirty="0"/>
              <a:t> </a:t>
            </a:r>
            <a:r>
              <a:rPr lang="ru-RU" dirty="0" err="1"/>
              <a:t>сатудан</a:t>
            </a:r>
            <a:r>
              <a:rPr lang="ru-RU" dirty="0"/>
              <a:t> </a:t>
            </a:r>
            <a:r>
              <a:rPr lang="ru-RU" dirty="0" err="1"/>
              <a:t>түсетін</a:t>
            </a:r>
            <a:r>
              <a:rPr lang="ru-RU" dirty="0"/>
              <a:t> </a:t>
            </a:r>
            <a:r>
              <a:rPr lang="ru-RU" dirty="0" err="1"/>
              <a:t>табыс</a:t>
            </a:r>
            <a:r>
              <a:rPr lang="ru-RU" dirty="0"/>
              <a:t> </a:t>
            </a:r>
            <a:r>
              <a:rPr lang="ru-RU" dirty="0" err="1"/>
              <a:t>кәсіпорынды</a:t>
            </a:r>
            <a:r>
              <a:rPr lang="ru-RU" dirty="0"/>
              <a:t> </a:t>
            </a:r>
            <a:r>
              <a:rPr lang="ru-RU" dirty="0" err="1"/>
              <a:t>мүліктік</a:t>
            </a:r>
            <a:r>
              <a:rPr lang="ru-RU" dirty="0"/>
              <a:t> </a:t>
            </a:r>
            <a:r>
              <a:rPr lang="ru-RU" dirty="0" err="1"/>
              <a:t>кешен</a:t>
            </a:r>
            <a:r>
              <a:rPr lang="ru-RU" dirty="0"/>
              <a:t> </a:t>
            </a:r>
            <a:r>
              <a:rPr lang="ru-RU" dirty="0" err="1"/>
              <a:t>ретінде</a:t>
            </a:r>
            <a:r>
              <a:rPr lang="ru-RU" dirty="0"/>
              <a:t> </a:t>
            </a:r>
            <a:r>
              <a:rPr lang="ru-RU" dirty="0" err="1"/>
              <a:t>сатып</a:t>
            </a:r>
            <a:r>
              <a:rPr lang="ru-RU" dirty="0"/>
              <a:t> </a:t>
            </a:r>
            <a:r>
              <a:rPr lang="ru-RU" dirty="0" err="1"/>
              <a:t>алу-сату</a:t>
            </a:r>
            <a:r>
              <a:rPr lang="ru-RU" dirty="0"/>
              <a:t> </a:t>
            </a:r>
            <a:r>
              <a:rPr lang="ru-RU" dirty="0" err="1"/>
              <a:t>шарты</a:t>
            </a:r>
            <a:r>
              <a:rPr lang="ru-RU" dirty="0"/>
              <a:t> </a:t>
            </a:r>
            <a:r>
              <a:rPr lang="ru-RU" dirty="0" err="1"/>
              <a:t>бойынша</a:t>
            </a:r>
            <a:r>
              <a:rPr lang="ru-RU" dirty="0"/>
              <a:t> </a:t>
            </a:r>
            <a:r>
              <a:rPr lang="ru-RU" dirty="0" err="1"/>
              <a:t>өткізілу</a:t>
            </a:r>
            <a:r>
              <a:rPr lang="ru-RU" dirty="0"/>
              <a:t> </a:t>
            </a:r>
            <a:r>
              <a:rPr lang="ru-RU" dirty="0" err="1"/>
              <a:t>құны</a:t>
            </a:r>
            <a:r>
              <a:rPr lang="ru-RU" dirty="0"/>
              <a:t> мен </a:t>
            </a:r>
            <a:r>
              <a:rPr lang="ru-RU" dirty="0" err="1"/>
              <a:t>берілетін</a:t>
            </a:r>
            <a:r>
              <a:rPr lang="ru-RU" dirty="0"/>
              <a:t> </a:t>
            </a:r>
            <a:r>
              <a:rPr lang="ru-RU" dirty="0" err="1"/>
              <a:t>активтердің</a:t>
            </a:r>
            <a:r>
              <a:rPr lang="ru-RU" dirty="0"/>
              <a:t> </a:t>
            </a:r>
            <a:r>
              <a:rPr lang="ru-RU" dirty="0" err="1"/>
              <a:t>өткізген</a:t>
            </a:r>
            <a:r>
              <a:rPr lang="ru-RU" dirty="0"/>
              <a:t> </a:t>
            </a:r>
            <a:r>
              <a:rPr lang="ru-RU" dirty="0" err="1"/>
              <a:t>күнгі</a:t>
            </a:r>
            <a:r>
              <a:rPr lang="ru-RU" dirty="0"/>
              <a:t> </a:t>
            </a:r>
            <a:r>
              <a:rPr lang="ru-RU" dirty="0" err="1"/>
              <a:t>бухгалтерлік</a:t>
            </a:r>
            <a:r>
              <a:rPr lang="ru-RU" dirty="0"/>
              <a:t> </a:t>
            </a:r>
            <a:r>
              <a:rPr lang="ru-RU" dirty="0" err="1"/>
              <a:t>есеп</a:t>
            </a:r>
            <a:r>
              <a:rPr lang="ru-RU" dirty="0"/>
              <a:t> </a:t>
            </a:r>
            <a:r>
              <a:rPr lang="ru-RU" dirty="0" err="1"/>
              <a:t>деректері</a:t>
            </a:r>
            <a:r>
              <a:rPr lang="ru-RU" dirty="0"/>
              <a:t> </a:t>
            </a:r>
            <a:r>
              <a:rPr lang="ru-RU" dirty="0" err="1"/>
              <a:t>бойынша</a:t>
            </a:r>
            <a:r>
              <a:rPr lang="ru-RU" dirty="0"/>
              <a:t> </a:t>
            </a:r>
            <a:r>
              <a:rPr lang="ru-RU" dirty="0" err="1"/>
              <a:t>берілетін</a:t>
            </a:r>
            <a:r>
              <a:rPr lang="ru-RU" dirty="0"/>
              <a:t> </a:t>
            </a:r>
            <a:r>
              <a:rPr lang="ru-RU" dirty="0" err="1"/>
              <a:t>міндеттемелердің</a:t>
            </a:r>
            <a:r>
              <a:rPr lang="ru-RU" dirty="0"/>
              <a:t> </a:t>
            </a:r>
            <a:r>
              <a:rPr lang="ru-RU" dirty="0" err="1"/>
              <a:t>баланстық</a:t>
            </a:r>
            <a:r>
              <a:rPr lang="ru-RU" dirty="0"/>
              <a:t> </a:t>
            </a:r>
            <a:r>
              <a:rPr lang="ru-RU" dirty="0" err="1"/>
              <a:t>құнына</a:t>
            </a:r>
            <a:r>
              <a:rPr lang="ru-RU" dirty="0"/>
              <a:t> </a:t>
            </a:r>
            <a:r>
              <a:rPr lang="ru-RU" dirty="0" err="1"/>
              <a:t>азайтылған</a:t>
            </a:r>
            <a:r>
              <a:rPr lang="ru-RU" dirty="0"/>
              <a:t> </a:t>
            </a:r>
            <a:r>
              <a:rPr lang="ru-RU" dirty="0" err="1"/>
              <a:t>баланстық</a:t>
            </a:r>
            <a:r>
              <a:rPr lang="ru-RU" dirty="0"/>
              <a:t> </a:t>
            </a:r>
            <a:r>
              <a:rPr lang="ru-RU" dirty="0" err="1"/>
              <a:t>құны</a:t>
            </a:r>
            <a:r>
              <a:rPr lang="ru-RU" dirty="0"/>
              <a:t> </a:t>
            </a:r>
            <a:r>
              <a:rPr lang="ru-RU" dirty="0" err="1"/>
              <a:t>арасындағы</a:t>
            </a:r>
            <a:r>
              <a:rPr lang="ru-RU" dirty="0"/>
              <a:t> </a:t>
            </a:r>
            <a:r>
              <a:rPr lang="ru-RU" dirty="0" err="1"/>
              <a:t>оң</a:t>
            </a:r>
            <a:r>
              <a:rPr lang="ru-RU" dirty="0"/>
              <a:t> </a:t>
            </a:r>
            <a:r>
              <a:rPr lang="ru-RU" dirty="0" err="1"/>
              <a:t>айырма</a:t>
            </a:r>
            <a:r>
              <a:rPr lang="ru-RU" dirty="0"/>
              <a:t> </a:t>
            </a:r>
            <a:r>
              <a:rPr lang="ru-RU" dirty="0" err="1"/>
              <a:t>ретінде</a:t>
            </a:r>
            <a:r>
              <a:rPr lang="ru-RU" dirty="0"/>
              <a:t> </a:t>
            </a:r>
            <a:r>
              <a:rPr lang="ru-RU" dirty="0" err="1"/>
              <a:t>айқындалады</a:t>
            </a:r>
            <a:r>
              <a:rPr lang="ru-RU" dirty="0" smtClean="0"/>
              <a:t>.</a:t>
            </a:r>
            <a:endParaRPr lang="en-US" dirty="0" smtClean="0"/>
          </a:p>
          <a:p>
            <a:r>
              <a:rPr lang="ru-RU" dirty="0"/>
              <a:t/>
            </a:r>
            <a:br>
              <a:rPr lang="ru-RU" dirty="0"/>
            </a:br>
            <a:r>
              <a:rPr lang="ru-RU" dirty="0" err="1"/>
              <a:t>Кәсіпорынды</a:t>
            </a:r>
            <a:r>
              <a:rPr lang="ru-RU" dirty="0"/>
              <a:t> </a:t>
            </a:r>
            <a:r>
              <a:rPr lang="ru-RU" dirty="0" err="1"/>
              <a:t>мүліктік</a:t>
            </a:r>
            <a:r>
              <a:rPr lang="ru-RU" dirty="0"/>
              <a:t> </a:t>
            </a:r>
            <a:r>
              <a:rPr lang="ru-RU" dirty="0" err="1"/>
              <a:t>кешен</a:t>
            </a:r>
            <a:r>
              <a:rPr lang="ru-RU" dirty="0"/>
              <a:t> </a:t>
            </a:r>
            <a:r>
              <a:rPr lang="ru-RU" dirty="0" err="1"/>
              <a:t>ретінде</a:t>
            </a:r>
            <a:r>
              <a:rPr lang="ru-RU" dirty="0"/>
              <a:t> </a:t>
            </a:r>
            <a:r>
              <a:rPr lang="ru-RU" dirty="0" err="1"/>
              <a:t>сатудан</a:t>
            </a:r>
            <a:r>
              <a:rPr lang="ru-RU" dirty="0"/>
              <a:t> </a:t>
            </a:r>
            <a:r>
              <a:rPr lang="ru-RU" dirty="0" err="1"/>
              <a:t>шегетін</a:t>
            </a:r>
            <a:r>
              <a:rPr lang="ru-RU" dirty="0"/>
              <a:t> </a:t>
            </a:r>
            <a:r>
              <a:rPr lang="ru-RU" dirty="0" err="1"/>
              <a:t>залал</a:t>
            </a:r>
            <a:r>
              <a:rPr lang="ru-RU" dirty="0"/>
              <a:t> </a:t>
            </a:r>
            <a:r>
              <a:rPr lang="ru-RU" dirty="0" err="1"/>
              <a:t>кәсіпорынды</a:t>
            </a:r>
            <a:r>
              <a:rPr lang="ru-RU" dirty="0"/>
              <a:t> </a:t>
            </a:r>
            <a:r>
              <a:rPr lang="ru-RU" dirty="0" err="1"/>
              <a:t>мүліктік</a:t>
            </a:r>
            <a:r>
              <a:rPr lang="ru-RU" dirty="0"/>
              <a:t> </a:t>
            </a:r>
            <a:r>
              <a:rPr lang="ru-RU" dirty="0" err="1"/>
              <a:t>кешен</a:t>
            </a:r>
            <a:r>
              <a:rPr lang="ru-RU" dirty="0"/>
              <a:t> </a:t>
            </a:r>
            <a:r>
              <a:rPr lang="ru-RU" dirty="0" err="1"/>
              <a:t>ретінде</a:t>
            </a:r>
            <a:r>
              <a:rPr lang="ru-RU" dirty="0"/>
              <a:t> </a:t>
            </a:r>
            <a:r>
              <a:rPr lang="ru-RU" dirty="0" err="1"/>
              <a:t>сатып</a:t>
            </a:r>
            <a:r>
              <a:rPr lang="ru-RU" dirty="0"/>
              <a:t> </a:t>
            </a:r>
            <a:r>
              <a:rPr lang="ru-RU" dirty="0" err="1"/>
              <a:t>алу-сату</a:t>
            </a:r>
            <a:r>
              <a:rPr lang="ru-RU" dirty="0"/>
              <a:t> </a:t>
            </a:r>
            <a:r>
              <a:rPr lang="ru-RU" dirty="0" err="1"/>
              <a:t>шарты</a:t>
            </a:r>
            <a:r>
              <a:rPr lang="ru-RU" dirty="0"/>
              <a:t> </a:t>
            </a:r>
            <a:r>
              <a:rPr lang="ru-RU" dirty="0" err="1"/>
              <a:t>бойынша</a:t>
            </a:r>
            <a:r>
              <a:rPr lang="ru-RU" dirty="0"/>
              <a:t> </a:t>
            </a:r>
            <a:r>
              <a:rPr lang="ru-RU" dirty="0" err="1"/>
              <a:t>өткізілу</a:t>
            </a:r>
            <a:r>
              <a:rPr lang="ru-RU" dirty="0"/>
              <a:t> </a:t>
            </a:r>
            <a:r>
              <a:rPr lang="ru-RU" dirty="0" err="1"/>
              <a:t>құны</a:t>
            </a:r>
            <a:r>
              <a:rPr lang="ru-RU" dirty="0"/>
              <a:t> мен </a:t>
            </a:r>
            <a:r>
              <a:rPr lang="ru-RU" dirty="0" err="1"/>
              <a:t>берілетін</a:t>
            </a:r>
            <a:r>
              <a:rPr lang="ru-RU" dirty="0"/>
              <a:t> </a:t>
            </a:r>
            <a:r>
              <a:rPr lang="ru-RU" dirty="0" err="1"/>
              <a:t>активтердің</a:t>
            </a:r>
            <a:r>
              <a:rPr lang="ru-RU" dirty="0"/>
              <a:t> </a:t>
            </a:r>
            <a:r>
              <a:rPr lang="ru-RU" dirty="0" err="1"/>
              <a:t>өткізген</a:t>
            </a:r>
            <a:r>
              <a:rPr lang="ru-RU" dirty="0"/>
              <a:t> </a:t>
            </a:r>
            <a:r>
              <a:rPr lang="ru-RU" dirty="0" err="1"/>
              <a:t>күнгі</a:t>
            </a:r>
            <a:r>
              <a:rPr lang="ru-RU" dirty="0"/>
              <a:t> </a:t>
            </a:r>
            <a:r>
              <a:rPr lang="ru-RU" dirty="0" err="1"/>
              <a:t>бухгалтерлік</a:t>
            </a:r>
            <a:r>
              <a:rPr lang="ru-RU" dirty="0"/>
              <a:t> </a:t>
            </a:r>
            <a:r>
              <a:rPr lang="ru-RU" dirty="0" err="1"/>
              <a:t>есеп</a:t>
            </a:r>
            <a:r>
              <a:rPr lang="ru-RU" dirty="0"/>
              <a:t> </a:t>
            </a:r>
            <a:r>
              <a:rPr lang="ru-RU" dirty="0" err="1"/>
              <a:t>деректері</a:t>
            </a:r>
            <a:r>
              <a:rPr lang="ru-RU" dirty="0"/>
              <a:t> </a:t>
            </a:r>
            <a:r>
              <a:rPr lang="ru-RU" dirty="0" err="1"/>
              <a:t>бойынша</a:t>
            </a:r>
            <a:r>
              <a:rPr lang="ru-RU" dirty="0"/>
              <a:t> </a:t>
            </a:r>
            <a:r>
              <a:rPr lang="ru-RU" dirty="0" err="1"/>
              <a:t>берілетін</a:t>
            </a:r>
            <a:r>
              <a:rPr lang="ru-RU" dirty="0"/>
              <a:t> </a:t>
            </a:r>
            <a:r>
              <a:rPr lang="ru-RU" dirty="0" err="1"/>
              <a:t>міндеттемелердің</a:t>
            </a:r>
            <a:r>
              <a:rPr lang="ru-RU" dirty="0"/>
              <a:t> </a:t>
            </a:r>
            <a:r>
              <a:rPr lang="ru-RU" dirty="0" err="1"/>
              <a:t>баланстық</a:t>
            </a:r>
            <a:r>
              <a:rPr lang="ru-RU" dirty="0"/>
              <a:t> </a:t>
            </a:r>
            <a:r>
              <a:rPr lang="ru-RU" dirty="0" err="1"/>
              <a:t>құнына</a:t>
            </a:r>
            <a:r>
              <a:rPr lang="ru-RU" dirty="0"/>
              <a:t> </a:t>
            </a:r>
            <a:r>
              <a:rPr lang="ru-RU" dirty="0" err="1"/>
              <a:t>азайтылған</a:t>
            </a:r>
            <a:r>
              <a:rPr lang="ru-RU" dirty="0"/>
              <a:t> </a:t>
            </a:r>
            <a:r>
              <a:rPr lang="ru-RU" dirty="0" err="1"/>
              <a:t>баланстық</a:t>
            </a:r>
            <a:r>
              <a:rPr lang="ru-RU" dirty="0"/>
              <a:t> </a:t>
            </a:r>
            <a:r>
              <a:rPr lang="ru-RU" dirty="0" err="1"/>
              <a:t>құны</a:t>
            </a:r>
            <a:r>
              <a:rPr lang="ru-RU" dirty="0"/>
              <a:t> </a:t>
            </a:r>
            <a:r>
              <a:rPr lang="ru-RU" dirty="0" err="1"/>
              <a:t>арасындағы</a:t>
            </a:r>
            <a:r>
              <a:rPr lang="ru-RU" dirty="0"/>
              <a:t> </a:t>
            </a:r>
            <a:r>
              <a:rPr lang="ru-RU" dirty="0" err="1"/>
              <a:t>теріс</a:t>
            </a:r>
            <a:r>
              <a:rPr lang="ru-RU" dirty="0"/>
              <a:t> </a:t>
            </a:r>
            <a:r>
              <a:rPr lang="ru-RU" dirty="0" err="1"/>
              <a:t>айырма</a:t>
            </a:r>
            <a:r>
              <a:rPr lang="ru-RU" dirty="0"/>
              <a:t> </a:t>
            </a:r>
            <a:r>
              <a:rPr lang="ru-RU" dirty="0" err="1"/>
              <a:t>ретінде</a:t>
            </a:r>
            <a:r>
              <a:rPr lang="ru-RU" dirty="0"/>
              <a:t> </a:t>
            </a:r>
            <a:r>
              <a:rPr lang="ru-RU" dirty="0" err="1"/>
              <a:t>айқындалады</a:t>
            </a:r>
            <a:r>
              <a:rPr lang="ru-RU" dirty="0"/>
              <a:t>.</a:t>
            </a:r>
          </a:p>
          <a:p>
            <a:pPr marL="0" indent="0">
              <a:buNone/>
            </a:pPr>
            <a:endParaRPr lang="ru-RU" dirty="0"/>
          </a:p>
          <a:p>
            <a:r>
              <a:rPr lang="ru-RU" dirty="0" err="1"/>
              <a:t>Кәсіпорынды</a:t>
            </a:r>
            <a:r>
              <a:rPr lang="ru-RU" dirty="0"/>
              <a:t> </a:t>
            </a:r>
            <a:r>
              <a:rPr lang="ru-RU" dirty="0" err="1"/>
              <a:t>мүліктік</a:t>
            </a:r>
            <a:r>
              <a:rPr lang="ru-RU" dirty="0"/>
              <a:t> </a:t>
            </a:r>
            <a:r>
              <a:rPr lang="ru-RU" dirty="0" err="1"/>
              <a:t>кешен</a:t>
            </a:r>
            <a:r>
              <a:rPr lang="ru-RU" dirty="0"/>
              <a:t> </a:t>
            </a:r>
            <a:r>
              <a:rPr lang="ru-RU" dirty="0" err="1"/>
              <a:t>ретінде</a:t>
            </a:r>
            <a:r>
              <a:rPr lang="ru-RU" dirty="0"/>
              <a:t> </a:t>
            </a:r>
            <a:r>
              <a:rPr lang="ru-RU" dirty="0" err="1"/>
              <a:t>сатудан</a:t>
            </a:r>
            <a:r>
              <a:rPr lang="ru-RU" dirty="0"/>
              <a:t> </a:t>
            </a:r>
            <a:r>
              <a:rPr lang="ru-RU" dirty="0" err="1"/>
              <a:t>шегетін</a:t>
            </a:r>
            <a:r>
              <a:rPr lang="ru-RU" dirty="0"/>
              <a:t> </a:t>
            </a:r>
            <a:r>
              <a:rPr lang="ru-RU" dirty="0" err="1"/>
              <a:t>залалды</a:t>
            </a:r>
            <a:r>
              <a:rPr lang="ru-RU" dirty="0"/>
              <a:t> </a:t>
            </a:r>
            <a:r>
              <a:rPr lang="ru-RU" dirty="0" err="1"/>
              <a:t>ауыстыру</a:t>
            </a:r>
            <a:r>
              <a:rPr lang="ru-RU" dirty="0"/>
              <a:t> </a:t>
            </a:r>
            <a:r>
              <a:rPr lang="ru-RU" dirty="0" err="1"/>
              <a:t>Кодекстің</a:t>
            </a:r>
            <a:r>
              <a:rPr lang="ru-RU" dirty="0"/>
              <a:t> 137-бабында </a:t>
            </a:r>
            <a:r>
              <a:rPr lang="ru-RU" dirty="0" err="1"/>
              <a:t>белгіленген</a:t>
            </a:r>
            <a:r>
              <a:rPr lang="ru-RU" dirty="0"/>
              <a:t> </a:t>
            </a:r>
            <a:r>
              <a:rPr lang="ru-RU" dirty="0" err="1"/>
              <a:t>тәртіппен</a:t>
            </a:r>
            <a:r>
              <a:rPr lang="ru-RU" dirty="0"/>
              <a:t> </a:t>
            </a:r>
            <a:r>
              <a:rPr lang="ru-RU" dirty="0" err="1"/>
              <a:t>жүзеге</a:t>
            </a:r>
            <a:r>
              <a:rPr lang="ru-RU" dirty="0"/>
              <a:t> </a:t>
            </a:r>
            <a:r>
              <a:rPr lang="ru-RU" dirty="0" err="1"/>
              <a:t>асырылады</a:t>
            </a:r>
            <a:r>
              <a:rPr lang="ru-RU" dirty="0"/>
              <a:t>.</a:t>
            </a:r>
          </a:p>
        </p:txBody>
      </p:sp>
    </p:spTree>
    <p:extLst>
      <p:ext uri="{BB962C8B-B14F-4D97-AF65-F5344CB8AC3E}">
        <p14:creationId xmlns:p14="http://schemas.microsoft.com/office/powerpoint/2010/main" val="39949676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dirty="0" err="1">
                <a:solidFill>
                  <a:srgbClr val="FF0000"/>
                </a:solidFill>
              </a:rPr>
              <a:t>Жылдық</a:t>
            </a:r>
            <a:r>
              <a:rPr lang="ru-RU" sz="2800" dirty="0">
                <a:solidFill>
                  <a:srgbClr val="FF0000"/>
                </a:solidFill>
              </a:rPr>
              <a:t> </a:t>
            </a:r>
            <a:r>
              <a:rPr lang="ru-RU" sz="2800" dirty="0" err="1">
                <a:solidFill>
                  <a:srgbClr val="FF0000"/>
                </a:solidFill>
              </a:rPr>
              <a:t>жиынтық</a:t>
            </a:r>
            <a:r>
              <a:rPr lang="ru-RU" sz="2800" dirty="0">
                <a:solidFill>
                  <a:srgbClr val="FF0000"/>
                </a:solidFill>
              </a:rPr>
              <a:t> </a:t>
            </a:r>
            <a:r>
              <a:rPr lang="ru-RU" sz="2800" dirty="0" err="1">
                <a:solidFill>
                  <a:srgbClr val="FF0000"/>
                </a:solidFill>
              </a:rPr>
              <a:t>табысты</a:t>
            </a:r>
            <a:r>
              <a:rPr lang="ru-RU" sz="2800" dirty="0">
                <a:solidFill>
                  <a:srgbClr val="FF0000"/>
                </a:solidFill>
              </a:rPr>
              <a:t> </a:t>
            </a:r>
            <a:r>
              <a:rPr lang="ru-RU" sz="2800" dirty="0" err="1">
                <a:solidFill>
                  <a:srgbClr val="FF0000"/>
                </a:solidFill>
              </a:rPr>
              <a:t>түзету</a:t>
            </a:r>
            <a:r>
              <a:rPr lang="ru-RU" sz="2800" dirty="0"/>
              <a:t/>
            </a:r>
            <a:br>
              <a:rPr lang="ru-RU" sz="2800" dirty="0"/>
            </a:br>
            <a:r>
              <a:rPr lang="ru-RU" sz="2800" dirty="0" smtClean="0">
                <a:solidFill>
                  <a:srgbClr val="FF0000"/>
                </a:solidFill>
              </a:rPr>
              <a:t/>
            </a:r>
            <a:br>
              <a:rPr lang="ru-RU" sz="2800" dirty="0" smtClean="0">
                <a:solidFill>
                  <a:srgbClr val="FF0000"/>
                </a:solidFill>
              </a:rPr>
            </a:br>
            <a:endParaRPr lang="ru-RU" sz="2800" dirty="0">
              <a:solidFill>
                <a:srgbClr val="FF0000"/>
              </a:solidFill>
            </a:endParaRPr>
          </a:p>
        </p:txBody>
      </p:sp>
      <p:sp>
        <p:nvSpPr>
          <p:cNvPr id="3" name="Объект 2"/>
          <p:cNvSpPr>
            <a:spLocks noGrp="1"/>
          </p:cNvSpPr>
          <p:nvPr>
            <p:ph idx="1"/>
          </p:nvPr>
        </p:nvSpPr>
        <p:spPr>
          <a:xfrm>
            <a:off x="323528" y="1052736"/>
            <a:ext cx="8568952" cy="5805264"/>
          </a:xfrm>
        </p:spPr>
        <p:txBody>
          <a:bodyPr>
            <a:normAutofit fontScale="47500" lnSpcReduction="20000"/>
          </a:bodyPr>
          <a:lstStyle/>
          <a:p>
            <a:r>
              <a:rPr lang="ru-RU" sz="3800" dirty="0" err="1" smtClean="0"/>
              <a:t>Салық</a:t>
            </a:r>
            <a:r>
              <a:rPr lang="ru-RU" sz="3800" dirty="0" smtClean="0"/>
              <a:t> </a:t>
            </a:r>
            <a:r>
              <a:rPr lang="ru-RU" sz="3800" dirty="0" err="1"/>
              <a:t>төлеушілердің</a:t>
            </a:r>
            <a:r>
              <a:rPr lang="ru-RU" sz="3800" dirty="0"/>
              <a:t> </a:t>
            </a:r>
            <a:r>
              <a:rPr lang="ru-RU" sz="3800" dirty="0" err="1"/>
              <a:t>жылдық</a:t>
            </a:r>
            <a:r>
              <a:rPr lang="ru-RU" sz="3800" dirty="0"/>
              <a:t> </a:t>
            </a:r>
            <a:r>
              <a:rPr lang="ru-RU" sz="3800" dirty="0" err="1"/>
              <a:t>жиынтық</a:t>
            </a:r>
            <a:r>
              <a:rPr lang="ru-RU" sz="3800" dirty="0"/>
              <a:t> </a:t>
            </a:r>
            <a:r>
              <a:rPr lang="ru-RU" sz="3800" dirty="0" err="1"/>
              <a:t>табысынан</a:t>
            </a:r>
            <a:r>
              <a:rPr lang="ru-RU" sz="3800" dirty="0"/>
              <a:t>:</a:t>
            </a:r>
          </a:p>
          <a:p>
            <a:r>
              <a:rPr lang="ru-RU" sz="3800" dirty="0" err="1"/>
              <a:t>тәуекелдік</a:t>
            </a:r>
            <a:r>
              <a:rPr lang="ru-RU" sz="3800" dirty="0"/>
              <a:t> </a:t>
            </a:r>
            <a:r>
              <a:rPr lang="ru-RU" sz="3800" dirty="0" err="1"/>
              <a:t>инвестициялаудың</a:t>
            </a:r>
            <a:r>
              <a:rPr lang="ru-RU" sz="3800" dirty="0"/>
              <a:t> </a:t>
            </a:r>
            <a:r>
              <a:rPr lang="ru-RU" sz="3800" dirty="0" err="1"/>
              <a:t>жабық</a:t>
            </a:r>
            <a:r>
              <a:rPr lang="ru-RU" sz="3800" dirty="0"/>
              <a:t> </a:t>
            </a:r>
            <a:r>
              <a:rPr lang="ru-RU" sz="3800" dirty="0" err="1"/>
              <a:t>пайлық</a:t>
            </a:r>
            <a:r>
              <a:rPr lang="ru-RU" sz="3800" dirty="0"/>
              <a:t> </a:t>
            </a:r>
            <a:r>
              <a:rPr lang="ru-RU" sz="3800" dirty="0" err="1"/>
              <a:t>инвестициялық</a:t>
            </a:r>
            <a:r>
              <a:rPr lang="ru-RU" sz="3800" dirty="0"/>
              <a:t> </a:t>
            </a:r>
            <a:r>
              <a:rPr lang="ru-RU" sz="3800" dirty="0" err="1"/>
              <a:t>қорлары</a:t>
            </a:r>
            <a:r>
              <a:rPr lang="ru-RU" sz="3800" dirty="0"/>
              <a:t> мен </a:t>
            </a:r>
            <a:r>
              <a:rPr lang="ru-RU" sz="3800" dirty="0" err="1"/>
              <a:t>тәуекелдік</a:t>
            </a:r>
            <a:r>
              <a:rPr lang="ru-RU" sz="3800" dirty="0"/>
              <a:t> </a:t>
            </a:r>
            <a:r>
              <a:rPr lang="ru-RU" sz="3800" dirty="0" err="1"/>
              <a:t>инвестициялаудың</a:t>
            </a:r>
            <a:r>
              <a:rPr lang="ru-RU" sz="3800" dirty="0"/>
              <a:t> </a:t>
            </a:r>
            <a:r>
              <a:rPr lang="ru-RU" sz="3800" dirty="0" err="1"/>
              <a:t>акционерлік</a:t>
            </a:r>
            <a:r>
              <a:rPr lang="ru-RU" sz="3800" dirty="0"/>
              <a:t> </a:t>
            </a:r>
            <a:r>
              <a:rPr lang="ru-RU" sz="3800" dirty="0" err="1"/>
              <a:t>инвестициялық</a:t>
            </a:r>
            <a:r>
              <a:rPr lang="ru-RU" sz="3800" dirty="0"/>
              <a:t> </a:t>
            </a:r>
            <a:r>
              <a:rPr lang="ru-RU" sz="3800" dirty="0" err="1"/>
              <a:t>қорлары</a:t>
            </a:r>
            <a:r>
              <a:rPr lang="ru-RU" sz="3800" dirty="0"/>
              <a:t> </a:t>
            </a:r>
            <a:r>
              <a:rPr lang="ru-RU" sz="3800" dirty="0" err="1"/>
              <a:t>төлейтінді</a:t>
            </a:r>
            <a:r>
              <a:rPr lang="ru-RU" sz="3800" dirty="0"/>
              <a:t> </a:t>
            </a:r>
            <a:r>
              <a:rPr lang="ru-RU" sz="3800" dirty="0" err="1"/>
              <a:t>қоспағанда</a:t>
            </a:r>
            <a:r>
              <a:rPr lang="ru-RU" sz="3800" dirty="0"/>
              <a:t>, </a:t>
            </a:r>
            <a:r>
              <a:rPr lang="ru-RU" sz="3800" dirty="0" err="1"/>
              <a:t>дивидендтер</a:t>
            </a:r>
            <a:r>
              <a:rPr lang="ru-RU" sz="3800" dirty="0"/>
              <a:t>;</a:t>
            </a:r>
          </a:p>
          <a:p>
            <a:r>
              <a:rPr lang="ru-RU" sz="3800" dirty="0"/>
              <a:t> </a:t>
            </a:r>
          </a:p>
          <a:p>
            <a:r>
              <a:rPr lang="ru-RU" sz="3800" dirty="0" err="1"/>
              <a:t>жеке</a:t>
            </a:r>
            <a:r>
              <a:rPr lang="ru-RU" sz="3800" dirty="0"/>
              <a:t> </a:t>
            </a:r>
            <a:r>
              <a:rPr lang="ru-RU" sz="3800" dirty="0" err="1"/>
              <a:t>тұлғалардың</a:t>
            </a:r>
            <a:r>
              <a:rPr lang="ru-RU" sz="3800" dirty="0"/>
              <a:t> </a:t>
            </a:r>
            <a:r>
              <a:rPr lang="ru-RU" sz="3800" dirty="0" err="1"/>
              <a:t>депозиттеріне</a:t>
            </a:r>
            <a:r>
              <a:rPr lang="ru-RU" sz="3800" dirty="0"/>
              <a:t> </a:t>
            </a:r>
            <a:r>
              <a:rPr lang="ru-RU" sz="3800" dirty="0" err="1"/>
              <a:t>міндетті</a:t>
            </a:r>
            <a:r>
              <a:rPr lang="ru-RU" sz="3800" dirty="0"/>
              <a:t> </a:t>
            </a:r>
            <a:r>
              <a:rPr lang="ru-RU" sz="3800" dirty="0" err="1"/>
              <a:t>кепілдік</a:t>
            </a:r>
            <a:r>
              <a:rPr lang="ru-RU" sz="3800" dirty="0"/>
              <a:t> </a:t>
            </a:r>
            <a:r>
              <a:rPr lang="ru-RU" sz="3800" dirty="0" err="1"/>
              <a:t>беруді</a:t>
            </a:r>
            <a:r>
              <a:rPr lang="ru-RU" sz="3800" dirty="0"/>
              <a:t> </a:t>
            </a:r>
            <a:r>
              <a:rPr lang="ru-RU" sz="3800" dirty="0" err="1"/>
              <a:t>жүзеге</a:t>
            </a:r>
            <a:r>
              <a:rPr lang="ru-RU" sz="3800" dirty="0"/>
              <a:t> </a:t>
            </a:r>
            <a:r>
              <a:rPr lang="ru-RU" sz="3800" dirty="0" err="1"/>
              <a:t>асыратын</a:t>
            </a:r>
            <a:r>
              <a:rPr lang="ru-RU" sz="3800" dirty="0"/>
              <a:t> </a:t>
            </a:r>
            <a:r>
              <a:rPr lang="ru-RU" sz="3800" dirty="0" err="1"/>
              <a:t>ұйым</a:t>
            </a:r>
            <a:r>
              <a:rPr lang="ru-RU" sz="3800" dirty="0"/>
              <a:t> </a:t>
            </a:r>
            <a:r>
              <a:rPr lang="ru-RU" sz="3800" dirty="0" err="1"/>
              <a:t>алған</a:t>
            </a:r>
            <a:r>
              <a:rPr lang="ru-RU" sz="3800" dirty="0"/>
              <a:t> </a:t>
            </a:r>
            <a:r>
              <a:rPr lang="ru-RU" sz="3800" dirty="0" err="1"/>
              <a:t>банктердің</a:t>
            </a:r>
            <a:r>
              <a:rPr lang="ru-RU" sz="3800" dirty="0"/>
              <a:t> </a:t>
            </a:r>
            <a:r>
              <a:rPr lang="ru-RU" sz="3800" dirty="0" err="1"/>
              <a:t>міндетті</a:t>
            </a:r>
            <a:r>
              <a:rPr lang="ru-RU" sz="3800" dirty="0"/>
              <a:t> </a:t>
            </a:r>
            <a:r>
              <a:rPr lang="ru-RU" sz="3800" dirty="0" err="1"/>
              <a:t>күнтізбелік</a:t>
            </a:r>
            <a:r>
              <a:rPr lang="ru-RU" sz="3800" dirty="0"/>
              <a:t>, </a:t>
            </a:r>
            <a:r>
              <a:rPr lang="ru-RU" sz="3800" dirty="0" err="1"/>
              <a:t>қосымша</a:t>
            </a:r>
            <a:r>
              <a:rPr lang="ru-RU" sz="3800" dirty="0"/>
              <a:t> </a:t>
            </a:r>
            <a:r>
              <a:rPr lang="ru-RU" sz="3800" dirty="0" err="1"/>
              <a:t>және</a:t>
            </a:r>
            <a:r>
              <a:rPr lang="ru-RU" sz="3800" dirty="0"/>
              <a:t> </a:t>
            </a:r>
            <a:r>
              <a:rPr lang="ru-RU" sz="3800" dirty="0" err="1"/>
              <a:t>төтенше</a:t>
            </a:r>
            <a:r>
              <a:rPr lang="ru-RU" sz="3800" dirty="0"/>
              <a:t> </a:t>
            </a:r>
            <a:r>
              <a:rPr lang="ru-RU" sz="3800" dirty="0" err="1"/>
              <a:t>жарналарының</a:t>
            </a:r>
            <a:r>
              <a:rPr lang="ru-RU" sz="3800" dirty="0"/>
              <a:t> </a:t>
            </a:r>
            <a:r>
              <a:rPr lang="ru-RU" sz="3800" dirty="0" err="1"/>
              <a:t>сомасы</a:t>
            </a:r>
            <a:r>
              <a:rPr lang="ru-RU" sz="3800" dirty="0"/>
              <a:t>;</a:t>
            </a:r>
          </a:p>
          <a:p>
            <a:r>
              <a:rPr lang="ru-RU" sz="3800" dirty="0" err="1"/>
              <a:t>сақтандыру</a:t>
            </a:r>
            <a:r>
              <a:rPr lang="ru-RU" sz="3800" dirty="0"/>
              <a:t> </a:t>
            </a:r>
            <a:r>
              <a:rPr lang="ru-RU" sz="3800" dirty="0" err="1"/>
              <a:t>төлемдеріне</a:t>
            </a:r>
            <a:r>
              <a:rPr lang="ru-RU" sz="3800" dirty="0"/>
              <a:t> </a:t>
            </a:r>
            <a:r>
              <a:rPr lang="ru-RU" sz="3800" dirty="0" err="1"/>
              <a:t>кепілдік</a:t>
            </a:r>
            <a:r>
              <a:rPr lang="ru-RU" sz="3800" dirty="0"/>
              <a:t> беру </a:t>
            </a:r>
            <a:r>
              <a:rPr lang="ru-RU" sz="3800" dirty="0" err="1"/>
              <a:t>қоры</a:t>
            </a:r>
            <a:r>
              <a:rPr lang="ru-RU" sz="3800" dirty="0"/>
              <a:t> </a:t>
            </a:r>
            <a:r>
              <a:rPr lang="ru-RU" sz="3800" dirty="0" err="1"/>
              <a:t>алған</a:t>
            </a:r>
            <a:r>
              <a:rPr lang="ru-RU" sz="3800" dirty="0"/>
              <a:t> </a:t>
            </a:r>
            <a:r>
              <a:rPr lang="ru-RU" sz="3800" dirty="0" err="1"/>
              <a:t>сақтандыру</a:t>
            </a:r>
            <a:r>
              <a:rPr lang="ru-RU" sz="3800" dirty="0"/>
              <a:t> </a:t>
            </a:r>
            <a:r>
              <a:rPr lang="ru-RU" sz="3800" dirty="0" err="1"/>
              <a:t>ұйымдарының</a:t>
            </a:r>
            <a:r>
              <a:rPr lang="ru-RU" sz="3800" dirty="0"/>
              <a:t> </a:t>
            </a:r>
            <a:r>
              <a:rPr lang="ru-RU" sz="3800" dirty="0" err="1"/>
              <a:t>міндетті</a:t>
            </a:r>
            <a:r>
              <a:rPr lang="ru-RU" sz="3800" dirty="0"/>
              <a:t>, </a:t>
            </a:r>
            <a:r>
              <a:rPr lang="ru-RU" sz="3800" dirty="0" err="1"/>
              <a:t>қосымша</a:t>
            </a:r>
            <a:r>
              <a:rPr lang="ru-RU" sz="3800" dirty="0"/>
              <a:t> </a:t>
            </a:r>
            <a:r>
              <a:rPr lang="ru-RU" sz="3800" dirty="0" err="1"/>
              <a:t>және</a:t>
            </a:r>
            <a:r>
              <a:rPr lang="ru-RU" sz="3800" dirty="0"/>
              <a:t> </a:t>
            </a:r>
            <a:r>
              <a:rPr lang="ru-RU" sz="3800" dirty="0" err="1"/>
              <a:t>төтенше</a:t>
            </a:r>
            <a:r>
              <a:rPr lang="ru-RU" sz="3800" dirty="0"/>
              <a:t> </a:t>
            </a:r>
            <a:r>
              <a:rPr lang="ru-RU" sz="3800" dirty="0" err="1"/>
              <a:t>жарналарының</a:t>
            </a:r>
            <a:r>
              <a:rPr lang="ru-RU" sz="3800" dirty="0"/>
              <a:t> </a:t>
            </a:r>
            <a:r>
              <a:rPr lang="ru-RU" sz="3800" dirty="0" err="1"/>
              <a:t>сомасы</a:t>
            </a:r>
            <a:r>
              <a:rPr lang="ru-RU" sz="3800" dirty="0"/>
              <a:t>;</a:t>
            </a:r>
          </a:p>
          <a:p>
            <a:r>
              <a:rPr lang="ru-RU" sz="3800" dirty="0"/>
              <a:t> </a:t>
            </a:r>
          </a:p>
          <a:p>
            <a:r>
              <a:rPr lang="ru-RU" sz="3800" dirty="0" err="1"/>
              <a:t>жеке</a:t>
            </a:r>
            <a:r>
              <a:rPr lang="ru-RU" sz="3800" dirty="0"/>
              <a:t> </a:t>
            </a:r>
            <a:r>
              <a:rPr lang="ru-RU" sz="3800" dirty="0" err="1"/>
              <a:t>тұлғалардың</a:t>
            </a:r>
            <a:r>
              <a:rPr lang="ru-RU" sz="3800" dirty="0"/>
              <a:t> </a:t>
            </a:r>
            <a:r>
              <a:rPr lang="ru-RU" sz="3800" dirty="0" err="1"/>
              <a:t>депозиттеріне</a:t>
            </a:r>
            <a:r>
              <a:rPr lang="ru-RU" sz="3800" dirty="0"/>
              <a:t> </a:t>
            </a:r>
            <a:r>
              <a:rPr lang="ru-RU" sz="3800" dirty="0" err="1"/>
              <a:t>міндетті</a:t>
            </a:r>
            <a:r>
              <a:rPr lang="ru-RU" sz="3800" dirty="0"/>
              <a:t> </a:t>
            </a:r>
            <a:r>
              <a:rPr lang="ru-RU" sz="3800" dirty="0" err="1"/>
              <a:t>кепілдік</a:t>
            </a:r>
            <a:r>
              <a:rPr lang="ru-RU" sz="3800" dirty="0"/>
              <a:t> </a:t>
            </a:r>
            <a:r>
              <a:rPr lang="ru-RU" sz="3800" dirty="0" err="1"/>
              <a:t>беруді</a:t>
            </a:r>
            <a:r>
              <a:rPr lang="ru-RU" sz="3800" dirty="0"/>
              <a:t> </a:t>
            </a:r>
            <a:r>
              <a:rPr lang="ru-RU" sz="3800" dirty="0" err="1"/>
              <a:t>жүзеге</a:t>
            </a:r>
            <a:r>
              <a:rPr lang="ru-RU" sz="3800" dirty="0"/>
              <a:t> </a:t>
            </a:r>
            <a:r>
              <a:rPr lang="ru-RU" sz="3800" dirty="0" err="1"/>
              <a:t>асыратын</a:t>
            </a:r>
            <a:r>
              <a:rPr lang="ru-RU" sz="3800" dirty="0"/>
              <a:t> </a:t>
            </a:r>
            <a:r>
              <a:rPr lang="ru-RU" sz="3800" dirty="0" err="1"/>
              <a:t>ұйым</a:t>
            </a:r>
            <a:r>
              <a:rPr lang="ru-RU" sz="3800" dirty="0"/>
              <a:t> мен </a:t>
            </a:r>
            <a:r>
              <a:rPr lang="ru-RU" sz="3800" dirty="0" err="1"/>
              <a:t>Сақтандыру</a:t>
            </a:r>
            <a:r>
              <a:rPr lang="ru-RU" sz="3800" dirty="0"/>
              <a:t> </a:t>
            </a:r>
            <a:r>
              <a:rPr lang="ru-RU" sz="3800" dirty="0" err="1"/>
              <a:t>төлемдеріне</a:t>
            </a:r>
            <a:r>
              <a:rPr lang="ru-RU" sz="3800" dirty="0"/>
              <a:t> </a:t>
            </a:r>
            <a:r>
              <a:rPr lang="ru-RU" sz="3800" dirty="0" err="1"/>
              <a:t>кепілдік</a:t>
            </a:r>
            <a:r>
              <a:rPr lang="ru-RU" sz="3800" dirty="0"/>
              <a:t> беру </a:t>
            </a:r>
            <a:r>
              <a:rPr lang="ru-RU" sz="3800" dirty="0" err="1"/>
              <a:t>қоры</a:t>
            </a:r>
            <a:r>
              <a:rPr lang="ru-RU" sz="3800" dirty="0"/>
              <a:t> </a:t>
            </a:r>
            <a:r>
              <a:rPr lang="ru-RU" sz="3800" dirty="0" err="1"/>
              <a:t>өздерінің</a:t>
            </a:r>
            <a:r>
              <a:rPr lang="ru-RU" sz="3800" dirty="0"/>
              <a:t> </a:t>
            </a:r>
            <a:r>
              <a:rPr lang="ru-RU" sz="3800" dirty="0" err="1"/>
              <a:t>өтелген</a:t>
            </a:r>
            <a:r>
              <a:rPr lang="ru-RU" sz="3800" dirty="0"/>
              <a:t> </a:t>
            </a:r>
            <a:r>
              <a:rPr lang="ru-RU" sz="3800" dirty="0" err="1"/>
              <a:t>депозиттер</a:t>
            </a:r>
            <a:r>
              <a:rPr lang="ru-RU" sz="3800" dirty="0"/>
              <a:t> </a:t>
            </a:r>
            <a:r>
              <a:rPr lang="ru-RU" sz="3800" dirty="0" err="1"/>
              <a:t>және</a:t>
            </a:r>
            <a:r>
              <a:rPr lang="ru-RU" sz="3800" dirty="0"/>
              <a:t> </a:t>
            </a:r>
            <a:r>
              <a:rPr lang="ru-RU" sz="3800" dirty="0" err="1"/>
              <a:t>төленген</a:t>
            </a:r>
            <a:r>
              <a:rPr lang="ru-RU" sz="3800" dirty="0"/>
              <a:t> </a:t>
            </a:r>
            <a:r>
              <a:rPr lang="ru-RU" sz="3800" dirty="0" err="1"/>
              <a:t>кепілдікті</a:t>
            </a:r>
            <a:r>
              <a:rPr lang="ru-RU" sz="3800" dirty="0"/>
              <a:t> </a:t>
            </a:r>
            <a:r>
              <a:rPr lang="ru-RU" sz="3800" dirty="0" err="1"/>
              <a:t>және</a:t>
            </a:r>
            <a:r>
              <a:rPr lang="ru-RU" sz="3800" dirty="0"/>
              <a:t> </a:t>
            </a:r>
            <a:r>
              <a:rPr lang="ru-RU" sz="3800" dirty="0" err="1"/>
              <a:t>өтемақылық</a:t>
            </a:r>
            <a:r>
              <a:rPr lang="ru-RU" sz="3800" dirty="0"/>
              <a:t> </a:t>
            </a:r>
            <a:r>
              <a:rPr lang="ru-RU" sz="3800" dirty="0" err="1"/>
              <a:t>төлемдер</a:t>
            </a:r>
            <a:r>
              <a:rPr lang="ru-RU" sz="3800" dirty="0"/>
              <a:t> </a:t>
            </a:r>
            <a:r>
              <a:rPr lang="ru-RU" sz="3800" dirty="0" err="1"/>
              <a:t>бойынша</a:t>
            </a:r>
            <a:r>
              <a:rPr lang="ru-RU" sz="3800" dirty="0"/>
              <a:t> </a:t>
            </a:r>
            <a:r>
              <a:rPr lang="ru-RU" sz="3800" dirty="0" err="1"/>
              <a:t>талаптарын</a:t>
            </a:r>
            <a:r>
              <a:rPr lang="ru-RU" sz="3800" dirty="0"/>
              <a:t> </a:t>
            </a:r>
            <a:r>
              <a:rPr lang="ru-RU" sz="3800" dirty="0" err="1"/>
              <a:t>қанағаттандыру</a:t>
            </a:r>
            <a:r>
              <a:rPr lang="ru-RU" sz="3800" dirty="0"/>
              <a:t> </a:t>
            </a:r>
            <a:r>
              <a:rPr lang="ru-RU" sz="3800" dirty="0" err="1"/>
              <a:t>тәртібімен</a:t>
            </a:r>
            <a:r>
              <a:rPr lang="ru-RU" sz="3800" dirty="0"/>
              <a:t> </a:t>
            </a:r>
            <a:r>
              <a:rPr lang="ru-RU" sz="3800" dirty="0" err="1"/>
              <a:t>алған</a:t>
            </a:r>
            <a:r>
              <a:rPr lang="ru-RU" sz="3800" dirty="0"/>
              <a:t> </a:t>
            </a:r>
            <a:r>
              <a:rPr lang="ru-RU" sz="3800" dirty="0" err="1"/>
              <a:t>ақша</a:t>
            </a:r>
            <a:r>
              <a:rPr lang="ru-RU" sz="3800" dirty="0"/>
              <a:t> </a:t>
            </a:r>
            <a:r>
              <a:rPr lang="ru-RU" sz="3800" dirty="0" err="1"/>
              <a:t>сомасы</a:t>
            </a:r>
            <a:r>
              <a:rPr lang="ru-RU" sz="3800" dirty="0"/>
              <a:t>;</a:t>
            </a:r>
          </a:p>
          <a:p>
            <a:r>
              <a:rPr lang="ru-RU" sz="3800" dirty="0"/>
              <a:t> </a:t>
            </a:r>
          </a:p>
          <a:p>
            <a:r>
              <a:rPr lang="ru-RU" sz="3800" dirty="0" err="1"/>
              <a:t>Қазақстан</a:t>
            </a:r>
            <a:r>
              <a:rPr lang="ru-RU" sz="3800" dirty="0"/>
              <a:t> </a:t>
            </a:r>
            <a:r>
              <a:rPr lang="ru-RU" sz="3800" dirty="0" err="1"/>
              <a:t>Республикасының</a:t>
            </a:r>
            <a:r>
              <a:rPr lang="ru-RU" sz="3800" dirty="0"/>
              <a:t> </a:t>
            </a:r>
            <a:r>
              <a:rPr lang="ru-RU" sz="3800" dirty="0" err="1"/>
              <a:t>зейнетақымен</a:t>
            </a:r>
            <a:r>
              <a:rPr lang="ru-RU" sz="3800" dirty="0"/>
              <a:t> </a:t>
            </a:r>
            <a:r>
              <a:rPr lang="ru-RU" sz="3800" dirty="0" err="1"/>
              <a:t>қамсыздандыру</a:t>
            </a:r>
            <a:r>
              <a:rPr lang="ru-RU" sz="3800" dirty="0"/>
              <a:t> </a:t>
            </a:r>
            <a:r>
              <a:rPr lang="ru-RU" sz="3800" dirty="0" err="1"/>
              <a:t>туралы</a:t>
            </a:r>
            <a:r>
              <a:rPr lang="ru-RU" sz="3800" dirty="0"/>
              <a:t> </a:t>
            </a:r>
            <a:r>
              <a:rPr lang="ru-RU" sz="3800" dirty="0" err="1"/>
              <a:t>заңнамасына</a:t>
            </a:r>
            <a:r>
              <a:rPr lang="ru-RU" sz="3800" dirty="0"/>
              <a:t> </a:t>
            </a:r>
            <a:r>
              <a:rPr lang="ru-RU" sz="3800" dirty="0" err="1"/>
              <a:t>сәйкес</a:t>
            </a:r>
            <a:r>
              <a:rPr lang="ru-RU" sz="3800" dirty="0"/>
              <a:t> </a:t>
            </a:r>
            <a:r>
              <a:rPr lang="ru-RU" sz="3800" dirty="0" err="1"/>
              <a:t>алынған</a:t>
            </a:r>
            <a:r>
              <a:rPr lang="ru-RU" sz="3800" dirty="0"/>
              <a:t> </a:t>
            </a:r>
            <a:r>
              <a:rPr lang="ru-RU" sz="3800" dirty="0" err="1"/>
              <a:t>және</a:t>
            </a:r>
            <a:r>
              <a:rPr lang="ru-RU" sz="3800" dirty="0"/>
              <a:t> </a:t>
            </a:r>
            <a:r>
              <a:rPr lang="ru-RU" sz="3800" dirty="0" err="1"/>
              <a:t>жеке</a:t>
            </a:r>
            <a:r>
              <a:rPr lang="ru-RU" sz="3800" dirty="0"/>
              <a:t> </a:t>
            </a:r>
            <a:r>
              <a:rPr lang="ru-RU" sz="3800" dirty="0" err="1"/>
              <a:t>зейнетақы</a:t>
            </a:r>
            <a:r>
              <a:rPr lang="ru-RU" sz="3800" dirty="0"/>
              <a:t> </a:t>
            </a:r>
            <a:r>
              <a:rPr lang="ru-RU" sz="3800" dirty="0" err="1"/>
              <a:t>шоттарына</a:t>
            </a:r>
            <a:r>
              <a:rPr lang="ru-RU" sz="3800" dirty="0"/>
              <a:t> </a:t>
            </a:r>
            <a:r>
              <a:rPr lang="ru-RU" sz="3800" dirty="0" err="1"/>
              <a:t>бағытталған</a:t>
            </a:r>
            <a:r>
              <a:rPr lang="ru-RU" sz="3800" dirty="0"/>
              <a:t> </a:t>
            </a:r>
            <a:r>
              <a:rPr lang="ru-RU" sz="3800" dirty="0" err="1"/>
              <a:t>инвестициялық</a:t>
            </a:r>
            <a:r>
              <a:rPr lang="ru-RU" sz="3800" dirty="0"/>
              <a:t> </a:t>
            </a:r>
            <a:r>
              <a:rPr lang="ru-RU" sz="3800" dirty="0" err="1"/>
              <a:t>табыстар</a:t>
            </a:r>
            <a:r>
              <a:rPr lang="ru-RU" sz="3800" dirty="0"/>
              <a:t>;</a:t>
            </a:r>
          </a:p>
          <a:p>
            <a:r>
              <a:rPr lang="ru-RU" sz="3800" dirty="0" err="1"/>
              <a:t>Қазақстан</a:t>
            </a:r>
            <a:r>
              <a:rPr lang="ru-RU" sz="3800" dirty="0"/>
              <a:t> </a:t>
            </a:r>
            <a:r>
              <a:rPr lang="ru-RU" sz="3800" dirty="0" err="1"/>
              <a:t>Республикасының</a:t>
            </a:r>
            <a:r>
              <a:rPr lang="ru-RU" sz="3800" dirty="0"/>
              <a:t> </a:t>
            </a:r>
            <a:r>
              <a:rPr lang="ru-RU" sz="3800" dirty="0" err="1"/>
              <a:t>міндетті</a:t>
            </a:r>
            <a:r>
              <a:rPr lang="ru-RU" sz="3800" dirty="0"/>
              <a:t> </a:t>
            </a:r>
            <a:r>
              <a:rPr lang="ru-RU" sz="3800" dirty="0" err="1"/>
              <a:t>әлеуметтік</a:t>
            </a:r>
            <a:r>
              <a:rPr lang="ru-RU" sz="3800" dirty="0"/>
              <a:t> </a:t>
            </a:r>
            <a:r>
              <a:rPr lang="ru-RU" sz="3800" dirty="0" err="1"/>
              <a:t>сақтандыру</a:t>
            </a:r>
            <a:r>
              <a:rPr lang="ru-RU" sz="3800" dirty="0"/>
              <a:t> </a:t>
            </a:r>
            <a:r>
              <a:rPr lang="ru-RU" sz="3800" dirty="0" err="1"/>
              <a:t>туралы</a:t>
            </a:r>
            <a:r>
              <a:rPr lang="ru-RU" sz="3800" dirty="0"/>
              <a:t> </a:t>
            </a:r>
            <a:r>
              <a:rPr lang="ru-RU" sz="3800" dirty="0" err="1"/>
              <a:t>заңнамасына</a:t>
            </a:r>
            <a:r>
              <a:rPr lang="ru-RU" sz="3800" dirty="0"/>
              <a:t> </a:t>
            </a:r>
            <a:r>
              <a:rPr lang="ru-RU" sz="3800" dirty="0" err="1"/>
              <a:t>сәйкес</a:t>
            </a:r>
            <a:r>
              <a:rPr lang="ru-RU" sz="3800" dirty="0"/>
              <a:t> </a:t>
            </a:r>
            <a:r>
              <a:rPr lang="ru-RU" sz="3800" dirty="0" err="1"/>
              <a:t>алынған</a:t>
            </a:r>
            <a:r>
              <a:rPr lang="ru-RU" sz="3800" dirty="0"/>
              <a:t> </a:t>
            </a:r>
            <a:r>
              <a:rPr lang="ru-RU" sz="3800" dirty="0" err="1"/>
              <a:t>және</a:t>
            </a:r>
            <a:r>
              <a:rPr lang="ru-RU" sz="3800" dirty="0"/>
              <a:t> </a:t>
            </a:r>
            <a:r>
              <a:rPr lang="ru-RU" sz="3800" dirty="0" err="1"/>
              <a:t>Мемлекеттік</a:t>
            </a:r>
            <a:r>
              <a:rPr lang="ru-RU" sz="3800" dirty="0"/>
              <a:t> </a:t>
            </a:r>
            <a:r>
              <a:rPr lang="ru-RU" sz="3800" dirty="0" err="1"/>
              <a:t>әлеуметтік</a:t>
            </a:r>
            <a:r>
              <a:rPr lang="ru-RU" sz="3800" dirty="0"/>
              <a:t> </a:t>
            </a:r>
            <a:r>
              <a:rPr lang="ru-RU" sz="3800" dirty="0" err="1"/>
              <a:t>сақтандыру</a:t>
            </a:r>
            <a:r>
              <a:rPr lang="ru-RU" sz="3800" dirty="0"/>
              <a:t> </a:t>
            </a:r>
            <a:r>
              <a:rPr lang="ru-RU" sz="3800" dirty="0" err="1"/>
              <a:t>қорының</a:t>
            </a:r>
            <a:r>
              <a:rPr lang="ru-RU" sz="3800" dirty="0"/>
              <a:t> </a:t>
            </a:r>
            <a:r>
              <a:rPr lang="ru-RU" sz="3800" dirty="0" err="1"/>
              <a:t>активтерін</a:t>
            </a:r>
            <a:r>
              <a:rPr lang="ru-RU" sz="3800" dirty="0"/>
              <a:t> </a:t>
            </a:r>
            <a:r>
              <a:rPr lang="ru-RU" sz="3800" dirty="0" err="1"/>
              <a:t>ұлғайтуға</a:t>
            </a:r>
            <a:r>
              <a:rPr lang="ru-RU" sz="3800" dirty="0"/>
              <a:t> </a:t>
            </a:r>
            <a:r>
              <a:rPr lang="ru-RU" sz="3800" dirty="0" err="1"/>
              <a:t>бағытталған</a:t>
            </a:r>
            <a:r>
              <a:rPr lang="ru-RU" sz="3800" dirty="0"/>
              <a:t> </a:t>
            </a:r>
            <a:r>
              <a:rPr lang="ru-RU" sz="3800" dirty="0" err="1"/>
              <a:t>инвестициялық</a:t>
            </a:r>
            <a:r>
              <a:rPr lang="ru-RU" sz="3800" dirty="0"/>
              <a:t> </a:t>
            </a:r>
            <a:r>
              <a:rPr lang="ru-RU" sz="3800" dirty="0" err="1"/>
              <a:t>табыстар</a:t>
            </a:r>
            <a:r>
              <a:rPr lang="ru-RU" sz="3800" dirty="0"/>
              <a:t>;</a:t>
            </a:r>
          </a:p>
          <a:p>
            <a:endParaRPr lang="ru-RU" dirty="0"/>
          </a:p>
        </p:txBody>
      </p:sp>
    </p:spTree>
    <p:extLst>
      <p:ext uri="{BB962C8B-B14F-4D97-AF65-F5344CB8AC3E}">
        <p14:creationId xmlns:p14="http://schemas.microsoft.com/office/powerpoint/2010/main" val="29521487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0"/>
            <a:ext cx="8712968" cy="6741368"/>
          </a:xfrm>
        </p:spPr>
        <p:txBody>
          <a:bodyPr>
            <a:normAutofit fontScale="85000" lnSpcReduction="20000"/>
          </a:bodyPr>
          <a:lstStyle/>
          <a:p>
            <a:r>
              <a:rPr lang="ru-RU" sz="2400" dirty="0" err="1"/>
              <a:t>Қазақстан</a:t>
            </a:r>
            <a:r>
              <a:rPr lang="ru-RU" sz="2400" dirty="0"/>
              <a:t> </a:t>
            </a:r>
            <a:r>
              <a:rPr lang="ru-RU" sz="2400" dirty="0" err="1"/>
              <a:t>Республикасының</a:t>
            </a:r>
            <a:r>
              <a:rPr lang="ru-RU" sz="2400" dirty="0"/>
              <a:t> </a:t>
            </a:r>
            <a:r>
              <a:rPr lang="ru-RU" sz="2400" dirty="0" err="1"/>
              <a:t>инвестициялық</a:t>
            </a:r>
            <a:r>
              <a:rPr lang="ru-RU" sz="2400" dirty="0"/>
              <a:t> </a:t>
            </a:r>
            <a:r>
              <a:rPr lang="ru-RU" sz="2400" dirty="0" err="1"/>
              <a:t>қорлар</a:t>
            </a:r>
            <a:r>
              <a:rPr lang="ru-RU" sz="2400" dirty="0"/>
              <a:t> </a:t>
            </a:r>
            <a:r>
              <a:rPr lang="ru-RU" sz="2400" dirty="0" err="1"/>
              <a:t>туралы</a:t>
            </a:r>
            <a:r>
              <a:rPr lang="ru-RU" sz="2400" dirty="0"/>
              <a:t> </a:t>
            </a:r>
            <a:r>
              <a:rPr lang="ru-RU" sz="2400" dirty="0" err="1"/>
              <a:t>заңнамасына</a:t>
            </a:r>
            <a:r>
              <a:rPr lang="ru-RU" sz="2400" dirty="0"/>
              <a:t> </a:t>
            </a:r>
            <a:r>
              <a:rPr lang="ru-RU" sz="2400" dirty="0" err="1"/>
              <a:t>сәйкес</a:t>
            </a:r>
            <a:r>
              <a:rPr lang="ru-RU" sz="2400" dirty="0"/>
              <a:t> </a:t>
            </a:r>
            <a:r>
              <a:rPr lang="ru-RU" sz="2400" dirty="0" err="1"/>
              <a:t>пайлық</a:t>
            </a:r>
            <a:r>
              <a:rPr lang="ru-RU" sz="2400" dirty="0"/>
              <a:t> </a:t>
            </a:r>
            <a:r>
              <a:rPr lang="ru-RU" sz="2400" dirty="0" err="1"/>
              <a:t>және</a:t>
            </a:r>
            <a:r>
              <a:rPr lang="ru-RU" sz="2400" dirty="0"/>
              <a:t> </a:t>
            </a:r>
            <a:r>
              <a:rPr lang="ru-RU" sz="2400" dirty="0" err="1"/>
              <a:t>акционерлiк</a:t>
            </a:r>
            <a:r>
              <a:rPr lang="ru-RU" sz="2400" dirty="0"/>
              <a:t> </a:t>
            </a:r>
            <a:r>
              <a:rPr lang="ru-RU" sz="2400" dirty="0" err="1"/>
              <a:t>инвестициялық</a:t>
            </a:r>
            <a:r>
              <a:rPr lang="ru-RU" sz="2400" dirty="0"/>
              <a:t> </a:t>
            </a:r>
            <a:r>
              <a:rPr lang="ru-RU" sz="2400" dirty="0" err="1"/>
              <a:t>қорлар</a:t>
            </a:r>
            <a:r>
              <a:rPr lang="ru-RU" sz="2400" dirty="0"/>
              <a:t> </a:t>
            </a:r>
            <a:r>
              <a:rPr lang="ru-RU" sz="2400" dirty="0" err="1"/>
              <a:t>кастодиандардағы</a:t>
            </a:r>
            <a:r>
              <a:rPr lang="ru-RU" sz="2400" dirty="0"/>
              <a:t> </a:t>
            </a:r>
            <a:r>
              <a:rPr lang="ru-RU" sz="2400" dirty="0" err="1"/>
              <a:t>шоттарға</a:t>
            </a:r>
            <a:r>
              <a:rPr lang="ru-RU" sz="2400" dirty="0"/>
              <a:t> </a:t>
            </a:r>
            <a:r>
              <a:rPr lang="ru-RU" sz="2400" dirty="0" err="1"/>
              <a:t>алған</a:t>
            </a:r>
            <a:r>
              <a:rPr lang="ru-RU" sz="2400" dirty="0"/>
              <a:t> </a:t>
            </a:r>
            <a:r>
              <a:rPr lang="ru-RU" sz="2400" dirty="0" err="1"/>
              <a:t>және</a:t>
            </a:r>
            <a:r>
              <a:rPr lang="ru-RU" sz="2400" dirty="0"/>
              <a:t> </a:t>
            </a:r>
            <a:r>
              <a:rPr lang="ru-RU" sz="2400" dirty="0" err="1"/>
              <a:t>соларда</a:t>
            </a:r>
            <a:r>
              <a:rPr lang="ru-RU" sz="2400" dirty="0"/>
              <a:t> </a:t>
            </a:r>
            <a:r>
              <a:rPr lang="ru-RU" sz="2400" dirty="0" err="1"/>
              <a:t>болатын</a:t>
            </a:r>
            <a:r>
              <a:rPr lang="ru-RU" sz="2400" dirty="0"/>
              <a:t> </a:t>
            </a:r>
            <a:r>
              <a:rPr lang="ru-RU" sz="2400" dirty="0" err="1"/>
              <a:t>инвестициялық</a:t>
            </a:r>
            <a:r>
              <a:rPr lang="ru-RU" sz="2400" dirty="0"/>
              <a:t> </a:t>
            </a:r>
            <a:r>
              <a:rPr lang="ru-RU" sz="2400" dirty="0" err="1"/>
              <a:t>табыстар</a:t>
            </a:r>
            <a:r>
              <a:rPr lang="ru-RU" sz="2400" dirty="0"/>
              <a:t>;</a:t>
            </a:r>
          </a:p>
          <a:p>
            <a:r>
              <a:rPr lang="ru-RU" sz="2400" dirty="0" err="1"/>
              <a:t>Қазақстан</a:t>
            </a:r>
            <a:r>
              <a:rPr lang="ru-RU" sz="2400" dirty="0"/>
              <a:t> </a:t>
            </a:r>
            <a:r>
              <a:rPr lang="ru-RU" sz="2400" dirty="0" err="1"/>
              <a:t>Республикасының</a:t>
            </a:r>
            <a:r>
              <a:rPr lang="ru-RU" sz="2400" dirty="0"/>
              <a:t> </a:t>
            </a:r>
            <a:r>
              <a:rPr lang="ru-RU" sz="2400" dirty="0" err="1"/>
              <a:t>секьюритилендіру</a:t>
            </a:r>
            <a:r>
              <a:rPr lang="ru-RU" sz="2400" dirty="0"/>
              <a:t> </a:t>
            </a:r>
            <a:r>
              <a:rPr lang="ru-RU" sz="2400" dirty="0" err="1"/>
              <a:t>туралы</a:t>
            </a:r>
            <a:r>
              <a:rPr lang="ru-RU" sz="2400" dirty="0"/>
              <a:t> </a:t>
            </a:r>
            <a:r>
              <a:rPr lang="ru-RU" sz="2400" dirty="0" err="1"/>
              <a:t>заңнамасына</a:t>
            </a:r>
            <a:r>
              <a:rPr lang="ru-RU" sz="2400" dirty="0"/>
              <a:t> </a:t>
            </a:r>
            <a:r>
              <a:rPr lang="ru-RU" sz="2400" dirty="0" err="1"/>
              <a:t>сәйкес</a:t>
            </a:r>
            <a:r>
              <a:rPr lang="ru-RU" sz="2400" dirty="0"/>
              <a:t> </a:t>
            </a:r>
            <a:r>
              <a:rPr lang="ru-RU" sz="2400" dirty="0" err="1"/>
              <a:t>секьюритилендіру</a:t>
            </a:r>
            <a:r>
              <a:rPr lang="ru-RU" sz="2400" dirty="0"/>
              <a:t> </a:t>
            </a:r>
            <a:r>
              <a:rPr lang="ru-RU" sz="2400" dirty="0" err="1"/>
              <a:t>мәмілесі</a:t>
            </a:r>
            <a:r>
              <a:rPr lang="ru-RU" sz="2400" dirty="0"/>
              <a:t> </a:t>
            </a:r>
            <a:r>
              <a:rPr lang="ru-RU" sz="2400" dirty="0" err="1"/>
              <a:t>бойынша</a:t>
            </a:r>
            <a:r>
              <a:rPr lang="ru-RU" sz="2400" dirty="0"/>
              <a:t> </a:t>
            </a:r>
            <a:r>
              <a:rPr lang="ru-RU" sz="2400" dirty="0" err="1"/>
              <a:t>арнайы</a:t>
            </a:r>
            <a:r>
              <a:rPr lang="ru-RU" sz="2400" dirty="0"/>
              <a:t> </a:t>
            </a:r>
            <a:r>
              <a:rPr lang="ru-RU" sz="2400" dirty="0" err="1"/>
              <a:t>қаржы</a:t>
            </a:r>
            <a:r>
              <a:rPr lang="ru-RU" sz="2400" dirty="0"/>
              <a:t> </a:t>
            </a:r>
            <a:r>
              <a:rPr lang="ru-RU" sz="2400" dirty="0" err="1"/>
              <a:t>компаниясы</a:t>
            </a:r>
            <a:r>
              <a:rPr lang="ru-RU" sz="2400" dirty="0"/>
              <a:t> </a:t>
            </a:r>
            <a:r>
              <a:rPr lang="ru-RU" sz="2400" dirty="0" err="1"/>
              <a:t>алған</a:t>
            </a:r>
            <a:r>
              <a:rPr lang="ru-RU" sz="2400" dirty="0"/>
              <a:t>, </a:t>
            </a:r>
            <a:r>
              <a:rPr lang="ru-RU" sz="2400" dirty="0" err="1"/>
              <a:t>борышты</a:t>
            </a:r>
            <a:r>
              <a:rPr lang="ru-RU" sz="2400" dirty="0"/>
              <a:t> </a:t>
            </a:r>
            <a:r>
              <a:rPr lang="ru-RU" sz="2400" dirty="0" err="1"/>
              <a:t>талап</a:t>
            </a:r>
            <a:r>
              <a:rPr lang="ru-RU" sz="2400" dirty="0"/>
              <a:t> </a:t>
            </a:r>
            <a:r>
              <a:rPr lang="ru-RU" sz="2400" dirty="0" err="1"/>
              <a:t>ету</a:t>
            </a:r>
            <a:r>
              <a:rPr lang="ru-RU" sz="2400" dirty="0"/>
              <a:t> </a:t>
            </a:r>
            <a:r>
              <a:rPr lang="ru-RU" sz="2400" dirty="0" err="1"/>
              <a:t>құқығын</a:t>
            </a:r>
            <a:r>
              <a:rPr lang="ru-RU" sz="2400" dirty="0"/>
              <a:t> </a:t>
            </a:r>
            <a:r>
              <a:rPr lang="ru-RU" sz="2400" dirty="0" err="1"/>
              <a:t>басқаға</a:t>
            </a:r>
            <a:r>
              <a:rPr lang="ru-RU" sz="2400" dirty="0"/>
              <a:t> </a:t>
            </a:r>
            <a:r>
              <a:rPr lang="ru-RU" sz="2400" dirty="0" err="1"/>
              <a:t>беруден</a:t>
            </a:r>
            <a:r>
              <a:rPr lang="ru-RU" sz="2400" dirty="0"/>
              <a:t> </a:t>
            </a:r>
            <a:r>
              <a:rPr lang="ru-RU" sz="2400" dirty="0" err="1"/>
              <a:t>алынған</a:t>
            </a:r>
            <a:r>
              <a:rPr lang="ru-RU" sz="2400" dirty="0"/>
              <a:t> </a:t>
            </a:r>
            <a:r>
              <a:rPr lang="ru-RU" sz="2400" dirty="0" err="1"/>
              <a:t>табыс</a:t>
            </a:r>
            <a:r>
              <a:rPr lang="ru-RU" sz="2400" dirty="0"/>
              <a:t>;</a:t>
            </a:r>
          </a:p>
          <a:p>
            <a:r>
              <a:rPr lang="ru-RU" sz="2400" dirty="0"/>
              <a:t> </a:t>
            </a:r>
          </a:p>
          <a:p>
            <a:r>
              <a:rPr lang="ru-RU" sz="2400" dirty="0" err="1"/>
              <a:t>мүлікті</a:t>
            </a:r>
            <a:r>
              <a:rPr lang="ru-RU" sz="2400" dirty="0"/>
              <a:t> </a:t>
            </a:r>
            <a:r>
              <a:rPr lang="ru-RU" sz="2400" dirty="0" err="1"/>
              <a:t>сенімгерлікпен</a:t>
            </a:r>
            <a:r>
              <a:rPr lang="ru-RU" sz="2400" dirty="0"/>
              <a:t> </a:t>
            </a:r>
            <a:r>
              <a:rPr lang="ru-RU" sz="2400" dirty="0" err="1"/>
              <a:t>басқару</a:t>
            </a:r>
            <a:r>
              <a:rPr lang="ru-RU" sz="2400" dirty="0"/>
              <a:t> </a:t>
            </a:r>
            <a:r>
              <a:rPr lang="ru-RU" sz="2400" dirty="0" err="1"/>
              <a:t>шарты</a:t>
            </a:r>
            <a:r>
              <a:rPr lang="ru-RU" sz="2400" dirty="0"/>
              <a:t> </a:t>
            </a:r>
            <a:r>
              <a:rPr lang="ru-RU" sz="2400" dirty="0" err="1"/>
              <a:t>бойынша</a:t>
            </a:r>
            <a:r>
              <a:rPr lang="ru-RU" sz="2400" dirty="0"/>
              <a:t> </a:t>
            </a:r>
            <a:r>
              <a:rPr lang="ru-RU" sz="2400" dirty="0" err="1"/>
              <a:t>сенімгерлікпен</a:t>
            </a:r>
            <a:r>
              <a:rPr lang="ru-RU" sz="2400" dirty="0"/>
              <a:t> </a:t>
            </a:r>
            <a:r>
              <a:rPr lang="ru-RU" sz="2400" dirty="0" err="1"/>
              <a:t>басқару</a:t>
            </a:r>
            <a:r>
              <a:rPr lang="ru-RU" sz="2400" dirty="0"/>
              <a:t> </a:t>
            </a:r>
            <a:r>
              <a:rPr lang="ru-RU" sz="2400" dirty="0" err="1"/>
              <a:t>құрылтайшысы</a:t>
            </a:r>
            <a:r>
              <a:rPr lang="ru-RU" sz="2400" dirty="0"/>
              <a:t> </a:t>
            </a:r>
            <a:r>
              <a:rPr lang="ru-RU" sz="2400" dirty="0" err="1"/>
              <a:t>немесе</a:t>
            </a:r>
            <a:r>
              <a:rPr lang="ru-RU" sz="2400" dirty="0"/>
              <a:t> </a:t>
            </a:r>
            <a:r>
              <a:rPr lang="ru-RU" sz="2400" dirty="0" err="1"/>
              <a:t>сенімгерлікпен</a:t>
            </a:r>
            <a:r>
              <a:rPr lang="ru-RU" sz="2400" dirty="0"/>
              <a:t> </a:t>
            </a:r>
            <a:r>
              <a:rPr lang="ru-RU" sz="2400" dirty="0" err="1"/>
              <a:t>басқару</a:t>
            </a:r>
            <a:r>
              <a:rPr lang="ru-RU" sz="2400" dirty="0"/>
              <a:t> </a:t>
            </a:r>
            <a:r>
              <a:rPr lang="ru-RU" sz="2400" dirty="0" err="1"/>
              <a:t>туындайтын</a:t>
            </a:r>
            <a:r>
              <a:rPr lang="ru-RU" sz="2400" dirty="0"/>
              <a:t> </a:t>
            </a:r>
            <a:r>
              <a:rPr lang="ru-RU" sz="2400" dirty="0" err="1"/>
              <a:t>өзге</a:t>
            </a:r>
            <a:r>
              <a:rPr lang="ru-RU" sz="2400" dirty="0"/>
              <a:t> </a:t>
            </a:r>
            <a:r>
              <a:rPr lang="ru-RU" sz="2400" dirty="0" err="1"/>
              <a:t>жағдайларда</a:t>
            </a:r>
            <a:r>
              <a:rPr lang="ru-RU" sz="2400" dirty="0"/>
              <a:t> </a:t>
            </a:r>
            <a:r>
              <a:rPr lang="ru-RU" sz="2400" dirty="0" err="1"/>
              <a:t>пайда</a:t>
            </a:r>
            <a:r>
              <a:rPr lang="ru-RU" sz="2400" dirty="0"/>
              <a:t> </a:t>
            </a:r>
            <a:r>
              <a:rPr lang="ru-RU" sz="2400" dirty="0" err="1"/>
              <a:t>алушы</a:t>
            </a:r>
            <a:r>
              <a:rPr lang="ru-RU" sz="2400" dirty="0"/>
              <a:t> </a:t>
            </a:r>
            <a:r>
              <a:rPr lang="ru-RU" sz="2400" dirty="0" err="1"/>
              <a:t>алатын</a:t>
            </a:r>
            <a:r>
              <a:rPr lang="ru-RU" sz="2400" dirty="0"/>
              <a:t> (</a:t>
            </a:r>
            <a:r>
              <a:rPr lang="ru-RU" sz="2400" dirty="0" err="1"/>
              <a:t>алынуға</a:t>
            </a:r>
            <a:r>
              <a:rPr lang="ru-RU" sz="2400" dirty="0"/>
              <a:t> </a:t>
            </a:r>
            <a:r>
              <a:rPr lang="ru-RU" sz="2400" dirty="0" err="1"/>
              <a:t>жататын</a:t>
            </a:r>
            <a:r>
              <a:rPr lang="ru-RU" sz="2400" dirty="0"/>
              <a:t>), </a:t>
            </a:r>
            <a:r>
              <a:rPr lang="ru-RU" sz="2400" dirty="0" err="1"/>
              <a:t>мүлікті</a:t>
            </a:r>
            <a:r>
              <a:rPr lang="ru-RU" sz="2400" dirty="0"/>
              <a:t> </a:t>
            </a:r>
            <a:r>
              <a:rPr lang="ru-RU" sz="2400" dirty="0" err="1"/>
              <a:t>сенімгерлікпен</a:t>
            </a:r>
            <a:r>
              <a:rPr lang="ru-RU" sz="2400" dirty="0"/>
              <a:t> </a:t>
            </a:r>
            <a:r>
              <a:rPr lang="ru-RU" sz="2400" dirty="0" err="1"/>
              <a:t>басқарудан</a:t>
            </a:r>
            <a:r>
              <a:rPr lang="ru-RU" sz="2400" dirty="0"/>
              <a:t> </a:t>
            </a:r>
            <a:r>
              <a:rPr lang="ru-RU" sz="2400" dirty="0" err="1"/>
              <a:t>түсетін</a:t>
            </a:r>
            <a:r>
              <a:rPr lang="ru-RU" sz="2400" dirty="0"/>
              <a:t> таза </a:t>
            </a:r>
            <a:r>
              <a:rPr lang="ru-RU" sz="2400" dirty="0" err="1"/>
              <a:t>табыс</a:t>
            </a:r>
            <a:r>
              <a:rPr lang="ru-RU" sz="2400" dirty="0"/>
              <a:t>;</a:t>
            </a:r>
          </a:p>
          <a:p>
            <a:r>
              <a:rPr lang="ru-RU" sz="2400" dirty="0"/>
              <a:t> </a:t>
            </a:r>
          </a:p>
          <a:p>
            <a:r>
              <a:rPr lang="ru-RU" sz="2400" dirty="0" err="1"/>
              <a:t>мақта</a:t>
            </a:r>
            <a:r>
              <a:rPr lang="ru-RU" sz="2400" dirty="0"/>
              <a:t> </a:t>
            </a:r>
            <a:r>
              <a:rPr lang="ru-RU" sz="2400" dirty="0" err="1"/>
              <a:t>қолхаттары</a:t>
            </a:r>
            <a:r>
              <a:rPr lang="ru-RU" sz="2400" dirty="0"/>
              <a:t> </a:t>
            </a:r>
            <a:r>
              <a:rPr lang="ru-RU" sz="2400" dirty="0" err="1"/>
              <a:t>бойынша</a:t>
            </a:r>
            <a:r>
              <a:rPr lang="ru-RU" sz="2400" dirty="0"/>
              <a:t> </a:t>
            </a:r>
            <a:r>
              <a:rPr lang="ru-RU" sz="2400" dirty="0" err="1"/>
              <a:t>міндеттемелердің</a:t>
            </a:r>
            <a:r>
              <a:rPr lang="ru-RU" sz="2400" dirty="0"/>
              <a:t> </a:t>
            </a:r>
            <a:r>
              <a:rPr lang="ru-RU" sz="2400" dirty="0" err="1"/>
              <a:t>орындалуына</a:t>
            </a:r>
            <a:r>
              <a:rPr lang="ru-RU" sz="2400" dirty="0"/>
              <a:t> </a:t>
            </a:r>
            <a:r>
              <a:rPr lang="ru-RU" sz="2400" dirty="0" err="1"/>
              <a:t>кепілдік</a:t>
            </a:r>
            <a:r>
              <a:rPr lang="ru-RU" sz="2400" dirty="0"/>
              <a:t> беру </a:t>
            </a:r>
            <a:r>
              <a:rPr lang="ru-RU" sz="2400" dirty="0" err="1"/>
              <a:t>қоры</a:t>
            </a:r>
            <a:r>
              <a:rPr lang="ru-RU" sz="2400" dirty="0"/>
              <a:t> </a:t>
            </a:r>
            <a:r>
              <a:rPr lang="ru-RU" sz="2400" dirty="0" err="1"/>
              <a:t>мақта</a:t>
            </a:r>
            <a:r>
              <a:rPr lang="ru-RU" sz="2400" dirty="0"/>
              <a:t> </a:t>
            </a:r>
            <a:r>
              <a:rPr lang="ru-RU" sz="2400" dirty="0" err="1"/>
              <a:t>өңдеу</a:t>
            </a:r>
            <a:r>
              <a:rPr lang="ru-RU" sz="2400" dirty="0"/>
              <a:t> </a:t>
            </a:r>
            <a:r>
              <a:rPr lang="ru-RU" sz="2400" dirty="0" err="1"/>
              <a:t>ұйымдарынан</a:t>
            </a:r>
            <a:r>
              <a:rPr lang="ru-RU" sz="2400" dirty="0"/>
              <a:t> </a:t>
            </a:r>
            <a:r>
              <a:rPr lang="ru-RU" sz="2400" dirty="0" err="1"/>
              <a:t>алатын</a:t>
            </a:r>
            <a:r>
              <a:rPr lang="ru-RU" sz="2400" dirty="0"/>
              <a:t> </a:t>
            </a:r>
            <a:r>
              <a:rPr lang="ru-RU" sz="2400" dirty="0" err="1"/>
              <a:t>жыл</a:t>
            </a:r>
            <a:r>
              <a:rPr lang="ru-RU" sz="2400" dirty="0"/>
              <a:t> </a:t>
            </a:r>
            <a:r>
              <a:rPr lang="ru-RU" sz="2400" dirty="0" err="1"/>
              <a:t>сайынғы</a:t>
            </a:r>
            <a:r>
              <a:rPr lang="ru-RU" sz="2400" dirty="0"/>
              <a:t> </a:t>
            </a:r>
            <a:r>
              <a:rPr lang="ru-RU" sz="2400" dirty="0" err="1"/>
              <a:t>міндетті</a:t>
            </a:r>
            <a:r>
              <a:rPr lang="ru-RU" sz="2400" dirty="0"/>
              <a:t> </a:t>
            </a:r>
            <a:r>
              <a:rPr lang="ru-RU" sz="2400" dirty="0" err="1"/>
              <a:t>жарналардың</a:t>
            </a:r>
            <a:r>
              <a:rPr lang="ru-RU" sz="2400" dirty="0"/>
              <a:t> </a:t>
            </a:r>
            <a:r>
              <a:rPr lang="ru-RU" sz="2400" dirty="0" err="1"/>
              <a:t>сомасы</a:t>
            </a:r>
            <a:r>
              <a:rPr lang="ru-RU" sz="2400" dirty="0"/>
              <a:t>;</a:t>
            </a:r>
          </a:p>
          <a:p>
            <a:r>
              <a:rPr lang="ru-RU" sz="2400" dirty="0"/>
              <a:t> </a:t>
            </a:r>
          </a:p>
          <a:p>
            <a:r>
              <a:rPr lang="ru-RU" sz="2400" dirty="0" err="1"/>
              <a:t>астық</a:t>
            </a:r>
            <a:r>
              <a:rPr lang="ru-RU" sz="2400" dirty="0"/>
              <a:t> </a:t>
            </a:r>
            <a:r>
              <a:rPr lang="ru-RU" sz="2400" dirty="0" err="1"/>
              <a:t>қолхаттары</a:t>
            </a:r>
            <a:r>
              <a:rPr lang="ru-RU" sz="2400" dirty="0"/>
              <a:t> </a:t>
            </a:r>
            <a:r>
              <a:rPr lang="ru-RU" sz="2400" dirty="0" err="1"/>
              <a:t>бойынша</a:t>
            </a:r>
            <a:r>
              <a:rPr lang="ru-RU" sz="2400" dirty="0"/>
              <a:t> </a:t>
            </a:r>
            <a:r>
              <a:rPr lang="ru-RU" sz="2400" dirty="0" err="1"/>
              <a:t>мiндеттемелердi</a:t>
            </a:r>
            <a:r>
              <a:rPr lang="ru-RU" sz="2400" dirty="0"/>
              <a:t> </a:t>
            </a:r>
            <a:r>
              <a:rPr lang="ru-RU" sz="2400" dirty="0" err="1"/>
              <a:t>орындауға</a:t>
            </a:r>
            <a:r>
              <a:rPr lang="ru-RU" sz="2400" dirty="0"/>
              <a:t> </a:t>
            </a:r>
            <a:r>
              <a:rPr lang="ru-RU" sz="2400" dirty="0" err="1"/>
              <a:t>кепiлдiк</a:t>
            </a:r>
            <a:r>
              <a:rPr lang="ru-RU" sz="2400" dirty="0"/>
              <a:t> беру </a:t>
            </a:r>
            <a:r>
              <a:rPr lang="ru-RU" sz="2400" dirty="0" err="1"/>
              <a:t>қоры</a:t>
            </a:r>
            <a:r>
              <a:rPr lang="ru-RU" sz="2400" dirty="0"/>
              <a:t> </a:t>
            </a:r>
            <a:r>
              <a:rPr lang="ru-RU" sz="2400" dirty="0" err="1"/>
              <a:t>астық</a:t>
            </a:r>
            <a:r>
              <a:rPr lang="ru-RU" sz="2400" dirty="0"/>
              <a:t> </a:t>
            </a:r>
            <a:r>
              <a:rPr lang="ru-RU" sz="2400" dirty="0" err="1"/>
              <a:t>қабылдау</a:t>
            </a:r>
            <a:r>
              <a:rPr lang="ru-RU" sz="2400" dirty="0"/>
              <a:t> </a:t>
            </a:r>
            <a:r>
              <a:rPr lang="ru-RU" sz="2400" dirty="0" err="1"/>
              <a:t>кәсiпорындарының</a:t>
            </a:r>
            <a:r>
              <a:rPr lang="ru-RU" sz="2400" dirty="0"/>
              <a:t> </a:t>
            </a:r>
            <a:r>
              <a:rPr lang="ru-RU" sz="2400" dirty="0" err="1"/>
              <a:t>алатын</a:t>
            </a:r>
            <a:r>
              <a:rPr lang="ru-RU" sz="2400" dirty="0"/>
              <a:t> </a:t>
            </a:r>
            <a:r>
              <a:rPr lang="ru-RU" sz="2400" dirty="0" err="1"/>
              <a:t>жыл</a:t>
            </a:r>
            <a:r>
              <a:rPr lang="ru-RU" sz="2400" dirty="0"/>
              <a:t> </a:t>
            </a:r>
            <a:r>
              <a:rPr lang="ru-RU" sz="2400" dirty="0" err="1"/>
              <a:t>сайынғы</a:t>
            </a:r>
            <a:r>
              <a:rPr lang="ru-RU" sz="2400" dirty="0"/>
              <a:t> </a:t>
            </a:r>
            <a:r>
              <a:rPr lang="ru-RU" sz="2400" dirty="0" err="1"/>
              <a:t>міндетті</a:t>
            </a:r>
            <a:r>
              <a:rPr lang="ru-RU" sz="2400" dirty="0"/>
              <a:t> </a:t>
            </a:r>
            <a:r>
              <a:rPr lang="ru-RU" sz="2400" dirty="0" err="1"/>
              <a:t>жарналардың</a:t>
            </a:r>
            <a:r>
              <a:rPr lang="ru-RU" sz="2400" dirty="0"/>
              <a:t> </a:t>
            </a:r>
            <a:r>
              <a:rPr lang="ru-RU" sz="2400" dirty="0" err="1"/>
              <a:t>сомасы</a:t>
            </a:r>
            <a:r>
              <a:rPr lang="ru-RU" sz="2400" dirty="0"/>
              <a:t>;</a:t>
            </a:r>
          </a:p>
          <a:p>
            <a:r>
              <a:rPr lang="ru-RU" sz="2400" dirty="0" err="1"/>
              <a:t>мақта</a:t>
            </a:r>
            <a:r>
              <a:rPr lang="ru-RU" sz="2400" dirty="0"/>
              <a:t> (</a:t>
            </a:r>
            <a:r>
              <a:rPr lang="ru-RU" sz="2400" dirty="0" err="1"/>
              <a:t>астық</a:t>
            </a:r>
            <a:r>
              <a:rPr lang="ru-RU" sz="2400" dirty="0"/>
              <a:t>) </a:t>
            </a:r>
            <a:r>
              <a:rPr lang="ru-RU" sz="2400" dirty="0" err="1"/>
              <a:t>қолхаттары</a:t>
            </a:r>
            <a:r>
              <a:rPr lang="ru-RU" sz="2400" dirty="0"/>
              <a:t> </a:t>
            </a:r>
            <a:r>
              <a:rPr lang="ru-RU" sz="2400" dirty="0" err="1"/>
              <a:t>бойынша</a:t>
            </a:r>
            <a:r>
              <a:rPr lang="ru-RU" sz="2400" dirty="0"/>
              <a:t> </a:t>
            </a:r>
            <a:r>
              <a:rPr lang="ru-RU" sz="2400" dirty="0" err="1"/>
              <a:t>мiндеттемелердiң</a:t>
            </a:r>
            <a:r>
              <a:rPr lang="ru-RU" sz="2400" dirty="0"/>
              <a:t> </a:t>
            </a:r>
            <a:r>
              <a:rPr lang="ru-RU" sz="2400" dirty="0" err="1"/>
              <a:t>орындалуына</a:t>
            </a:r>
            <a:r>
              <a:rPr lang="ru-RU" sz="2400" dirty="0"/>
              <a:t> </a:t>
            </a:r>
            <a:r>
              <a:rPr lang="ru-RU" sz="2400" dirty="0" err="1"/>
              <a:t>кепiлдiк</a:t>
            </a:r>
            <a:r>
              <a:rPr lang="ru-RU" sz="2400" dirty="0"/>
              <a:t> беру </a:t>
            </a:r>
            <a:r>
              <a:rPr lang="ru-RU" sz="2400" dirty="0" err="1"/>
              <a:t>қоры</a:t>
            </a:r>
            <a:r>
              <a:rPr lang="ru-RU" sz="2400" dirty="0"/>
              <a:t> </a:t>
            </a:r>
            <a:r>
              <a:rPr lang="ru-RU" sz="2400" dirty="0" err="1"/>
              <a:t>кепілдік</a:t>
            </a:r>
            <a:r>
              <a:rPr lang="ru-RU" sz="2400" dirty="0"/>
              <a:t> </a:t>
            </a:r>
            <a:r>
              <a:rPr lang="ru-RU" sz="2400" dirty="0" err="1"/>
              <a:t>төлемдерін</a:t>
            </a:r>
            <a:r>
              <a:rPr lang="ru-RU" sz="2400" dirty="0"/>
              <a:t> </a:t>
            </a:r>
            <a:r>
              <a:rPr lang="ru-RU" sz="2400" dirty="0" err="1"/>
              <a:t>жүзеге</a:t>
            </a:r>
            <a:r>
              <a:rPr lang="ru-RU" sz="2400" dirty="0"/>
              <a:t> </a:t>
            </a:r>
            <a:r>
              <a:rPr lang="ru-RU" sz="2400" dirty="0" err="1"/>
              <a:t>асыру</a:t>
            </a:r>
            <a:r>
              <a:rPr lang="ru-RU" sz="2400" dirty="0"/>
              <a:t> </a:t>
            </a:r>
            <a:r>
              <a:rPr lang="ru-RU" sz="2400" dirty="0" err="1"/>
              <a:t>жөніндегі</a:t>
            </a:r>
            <a:r>
              <a:rPr lang="ru-RU" sz="2400" dirty="0"/>
              <a:t> </a:t>
            </a:r>
            <a:r>
              <a:rPr lang="ru-RU" sz="2400" dirty="0" err="1"/>
              <a:t>талаптарды</a:t>
            </a:r>
            <a:r>
              <a:rPr lang="ru-RU" sz="2400" dirty="0"/>
              <a:t> </a:t>
            </a:r>
            <a:r>
              <a:rPr lang="ru-RU" sz="2400" dirty="0" err="1"/>
              <a:t>қанағаттандыру</a:t>
            </a:r>
            <a:r>
              <a:rPr lang="ru-RU" sz="2400" dirty="0"/>
              <a:t> </a:t>
            </a:r>
            <a:r>
              <a:rPr lang="ru-RU" sz="2400" dirty="0" err="1"/>
              <a:t>тәртібімен</a:t>
            </a:r>
            <a:r>
              <a:rPr lang="ru-RU" sz="2400" dirty="0"/>
              <a:t> </a:t>
            </a:r>
            <a:r>
              <a:rPr lang="ru-RU" sz="2400" dirty="0" err="1"/>
              <a:t>алатын</a:t>
            </a:r>
            <a:r>
              <a:rPr lang="ru-RU" sz="2400" dirty="0"/>
              <a:t> </a:t>
            </a:r>
            <a:r>
              <a:rPr lang="ru-RU" sz="2400" dirty="0" err="1"/>
              <a:t>ақша</a:t>
            </a:r>
            <a:r>
              <a:rPr lang="ru-RU" sz="2400" dirty="0"/>
              <a:t> </a:t>
            </a:r>
            <a:r>
              <a:rPr lang="ru-RU" sz="2400" dirty="0" err="1"/>
              <a:t>сомасы</a:t>
            </a:r>
            <a:r>
              <a:rPr lang="ru-RU" sz="2400" dirty="0"/>
              <a:t> </a:t>
            </a:r>
            <a:r>
              <a:rPr lang="ru-RU" sz="2400" dirty="0" err="1"/>
              <a:t>алып</a:t>
            </a:r>
            <a:r>
              <a:rPr lang="ru-RU" sz="2400" dirty="0"/>
              <a:t> </a:t>
            </a:r>
            <a:r>
              <a:rPr lang="ru-RU" sz="2400" dirty="0" err="1"/>
              <a:t>тасталуға</a:t>
            </a:r>
            <a:r>
              <a:rPr lang="ru-RU" sz="2400" dirty="0"/>
              <a:t> </a:t>
            </a:r>
            <a:r>
              <a:rPr lang="ru-RU" sz="2400" dirty="0" err="1"/>
              <a:t>жатады</a:t>
            </a:r>
            <a:r>
              <a:rPr lang="ru-RU" sz="2400" dirty="0"/>
              <a:t>.</a:t>
            </a:r>
          </a:p>
          <a:p>
            <a:endParaRPr lang="ru-RU" dirty="0"/>
          </a:p>
        </p:txBody>
      </p:sp>
    </p:spTree>
    <p:extLst>
      <p:ext uri="{BB962C8B-B14F-4D97-AF65-F5344CB8AC3E}">
        <p14:creationId xmlns:p14="http://schemas.microsoft.com/office/powerpoint/2010/main" val="2198796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a:bodyPr>
          <a:lstStyle/>
          <a:p>
            <a:r>
              <a:rPr lang="ru-RU" sz="2800" dirty="0" err="1"/>
              <a:t>Тауарлық-материалдық</a:t>
            </a:r>
            <a:r>
              <a:rPr lang="ru-RU" sz="2800" dirty="0"/>
              <a:t> </a:t>
            </a:r>
            <a:r>
              <a:rPr lang="ru-RU" sz="2800" dirty="0" err="1"/>
              <a:t>қорларды</a:t>
            </a:r>
            <a:r>
              <a:rPr lang="ru-RU" sz="2800" dirty="0"/>
              <a:t> </a:t>
            </a:r>
            <a:r>
              <a:rPr lang="ru-RU" sz="2800" dirty="0" err="1"/>
              <a:t>бағалаудың</a:t>
            </a:r>
            <a:r>
              <a:rPr lang="ru-RU" sz="2800" dirty="0"/>
              <a:t> </a:t>
            </a:r>
            <a:r>
              <a:rPr lang="ru-RU" sz="2800" dirty="0" err="1"/>
              <a:t>салық</a:t>
            </a:r>
            <a:r>
              <a:rPr lang="ru-RU" sz="2800" dirty="0"/>
              <a:t> </a:t>
            </a:r>
            <a:r>
              <a:rPr lang="ru-RU" sz="2800" dirty="0" err="1"/>
              <a:t>төлеушi</a:t>
            </a:r>
            <a:r>
              <a:rPr lang="ru-RU" sz="2800" dirty="0"/>
              <a:t> </a:t>
            </a:r>
            <a:r>
              <a:rPr lang="ru-RU" sz="2800" dirty="0" err="1"/>
              <a:t>осының</a:t>
            </a:r>
            <a:r>
              <a:rPr lang="ru-RU" sz="2800" dirty="0"/>
              <a:t> </a:t>
            </a:r>
            <a:r>
              <a:rPr lang="ru-RU" sz="2800" dirty="0" err="1"/>
              <a:t>алдындағы</a:t>
            </a:r>
            <a:r>
              <a:rPr lang="ru-RU" sz="2800" dirty="0"/>
              <a:t> </a:t>
            </a:r>
            <a:r>
              <a:rPr lang="ru-RU" sz="2800" dirty="0" err="1"/>
              <a:t>салық</a:t>
            </a:r>
            <a:r>
              <a:rPr lang="ru-RU" sz="2800" dirty="0"/>
              <a:t> </a:t>
            </a:r>
            <a:r>
              <a:rPr lang="ru-RU" sz="2800" dirty="0" err="1"/>
              <a:t>кезеңiнде</a:t>
            </a:r>
            <a:r>
              <a:rPr lang="ru-RU" sz="2800" dirty="0"/>
              <a:t> </a:t>
            </a:r>
            <a:r>
              <a:rPr lang="ru-RU" sz="2800" dirty="0" err="1"/>
              <a:t>қолданған</a:t>
            </a:r>
            <a:r>
              <a:rPr lang="ru-RU" sz="2800" dirty="0"/>
              <a:t> </a:t>
            </a:r>
            <a:r>
              <a:rPr lang="ru-RU" sz="2800" dirty="0" err="1"/>
              <a:t>әдiсiнен</a:t>
            </a:r>
            <a:r>
              <a:rPr lang="ru-RU" sz="2800" dirty="0"/>
              <a:t> </a:t>
            </a:r>
            <a:r>
              <a:rPr lang="ru-RU" sz="2800" dirty="0" err="1"/>
              <a:t>өзге</a:t>
            </a:r>
            <a:r>
              <a:rPr lang="ru-RU" sz="2800" dirty="0"/>
              <a:t> </a:t>
            </a:r>
            <a:r>
              <a:rPr lang="ru-RU" sz="2800" dirty="0" err="1"/>
              <a:t>әдiске</a:t>
            </a:r>
            <a:r>
              <a:rPr lang="ru-RU" sz="2800" dirty="0"/>
              <a:t> </a:t>
            </a:r>
            <a:r>
              <a:rPr lang="ru-RU" sz="2800" dirty="0" err="1"/>
              <a:t>ауысқан</a:t>
            </a:r>
            <a:r>
              <a:rPr lang="ru-RU" sz="2800" dirty="0"/>
              <a:t> </a:t>
            </a:r>
            <a:r>
              <a:rPr lang="ru-RU" sz="2800" dirty="0" err="1"/>
              <a:t>кезде</a:t>
            </a:r>
            <a:r>
              <a:rPr lang="ru-RU" sz="2800" dirty="0"/>
              <a:t> </a:t>
            </a:r>
            <a:r>
              <a:rPr lang="ru-RU" sz="2800" dirty="0" err="1"/>
              <a:t>салық</a:t>
            </a:r>
            <a:r>
              <a:rPr lang="ru-RU" sz="2800" dirty="0"/>
              <a:t> </a:t>
            </a:r>
            <a:r>
              <a:rPr lang="ru-RU" sz="2800" dirty="0" err="1"/>
              <a:t>төлеушiнiң</a:t>
            </a:r>
            <a:r>
              <a:rPr lang="ru-RU" sz="2800" dirty="0"/>
              <a:t> </a:t>
            </a:r>
            <a:r>
              <a:rPr lang="ru-RU" sz="2800" dirty="0" err="1"/>
              <a:t>жылдық</a:t>
            </a:r>
            <a:r>
              <a:rPr lang="ru-RU" sz="2800" dirty="0"/>
              <a:t> </a:t>
            </a:r>
            <a:r>
              <a:rPr lang="ru-RU" sz="2800" dirty="0" err="1"/>
              <a:t>жиынтық</a:t>
            </a:r>
            <a:r>
              <a:rPr lang="ru-RU" sz="2800" dirty="0"/>
              <a:t> </a:t>
            </a:r>
            <a:r>
              <a:rPr lang="ru-RU" sz="2800" dirty="0" err="1"/>
              <a:t>табысы</a:t>
            </a:r>
            <a:r>
              <a:rPr lang="ru-RU" sz="2800" dirty="0"/>
              <a:t> </a:t>
            </a:r>
            <a:r>
              <a:rPr lang="ru-RU" sz="2800" dirty="0" err="1"/>
              <a:t>бағалаудың</a:t>
            </a:r>
            <a:r>
              <a:rPr lang="ru-RU" sz="2800" dirty="0"/>
              <a:t> </a:t>
            </a:r>
            <a:r>
              <a:rPr lang="ru-RU" sz="2800" dirty="0" err="1"/>
              <a:t>жаңа</a:t>
            </a:r>
            <a:r>
              <a:rPr lang="ru-RU" sz="2800" dirty="0"/>
              <a:t> </a:t>
            </a:r>
            <a:r>
              <a:rPr lang="ru-RU" sz="2800" dirty="0" err="1"/>
              <a:t>әдiсiн</a:t>
            </a:r>
            <a:r>
              <a:rPr lang="ru-RU" sz="2800" dirty="0"/>
              <a:t> </a:t>
            </a:r>
            <a:r>
              <a:rPr lang="ru-RU" sz="2800" dirty="0" err="1"/>
              <a:t>қолдану</a:t>
            </a:r>
            <a:r>
              <a:rPr lang="ru-RU" sz="2800" dirty="0"/>
              <a:t> </a:t>
            </a:r>
            <a:r>
              <a:rPr lang="ru-RU" sz="2800" dirty="0" err="1"/>
              <a:t>нәтижесiнде</a:t>
            </a:r>
            <a:r>
              <a:rPr lang="ru-RU" sz="2800" dirty="0"/>
              <a:t> </a:t>
            </a:r>
            <a:r>
              <a:rPr lang="ru-RU" sz="2800" dirty="0" err="1"/>
              <a:t>түзілген</a:t>
            </a:r>
            <a:r>
              <a:rPr lang="ru-RU" sz="2800" dirty="0"/>
              <a:t> </a:t>
            </a:r>
            <a:r>
              <a:rPr lang="ru-RU" sz="2800" dirty="0" err="1"/>
              <a:t>оң</a:t>
            </a:r>
            <a:r>
              <a:rPr lang="ru-RU" sz="2800" dirty="0"/>
              <a:t> </a:t>
            </a:r>
            <a:r>
              <a:rPr lang="ru-RU" sz="2800" dirty="0" err="1"/>
              <a:t>айырма</a:t>
            </a:r>
            <a:r>
              <a:rPr lang="ru-RU" sz="2800" dirty="0"/>
              <a:t> </a:t>
            </a:r>
            <a:r>
              <a:rPr lang="ru-RU" sz="2800" dirty="0" err="1"/>
              <a:t>сомасына</a:t>
            </a:r>
            <a:r>
              <a:rPr lang="ru-RU" sz="2800" dirty="0"/>
              <a:t> </a:t>
            </a:r>
            <a:r>
              <a:rPr lang="ru-RU" sz="2800" dirty="0" err="1"/>
              <a:t>ұлғайтылуға</a:t>
            </a:r>
            <a:r>
              <a:rPr lang="ru-RU" sz="2800" dirty="0"/>
              <a:t> </a:t>
            </a:r>
            <a:r>
              <a:rPr lang="ru-RU" sz="2800" dirty="0" err="1"/>
              <a:t>және</a:t>
            </a:r>
            <a:r>
              <a:rPr lang="ru-RU" sz="2800" dirty="0"/>
              <a:t> </a:t>
            </a:r>
            <a:r>
              <a:rPr lang="ru-RU" sz="2800" dirty="0" err="1"/>
              <a:t>терiс</a:t>
            </a:r>
            <a:r>
              <a:rPr lang="ru-RU" sz="2800" dirty="0"/>
              <a:t> </a:t>
            </a:r>
            <a:r>
              <a:rPr lang="ru-RU" sz="2800" dirty="0" err="1"/>
              <a:t>айырма</a:t>
            </a:r>
            <a:r>
              <a:rPr lang="ru-RU" sz="2800" dirty="0"/>
              <a:t> </a:t>
            </a:r>
            <a:r>
              <a:rPr lang="ru-RU" sz="2800" dirty="0" err="1"/>
              <a:t>сомасына</a:t>
            </a:r>
            <a:r>
              <a:rPr lang="ru-RU" sz="2800" dirty="0"/>
              <a:t> </a:t>
            </a:r>
            <a:r>
              <a:rPr lang="ru-RU" sz="2800" dirty="0" err="1"/>
              <a:t>азайтылуға</a:t>
            </a:r>
            <a:r>
              <a:rPr lang="ru-RU" sz="2800" dirty="0"/>
              <a:t> </a:t>
            </a:r>
            <a:r>
              <a:rPr lang="ru-RU" sz="2800" dirty="0" err="1"/>
              <a:t>жатады</a:t>
            </a:r>
            <a:r>
              <a:rPr lang="ru-RU" sz="2800" dirty="0"/>
              <a:t>.</a:t>
            </a:r>
          </a:p>
          <a:p>
            <a:r>
              <a:rPr lang="ru-RU" sz="2800" dirty="0" err="1"/>
              <a:t>Салық</a:t>
            </a:r>
            <a:r>
              <a:rPr lang="ru-RU" sz="2800" dirty="0"/>
              <a:t> </a:t>
            </a:r>
            <a:r>
              <a:rPr lang="ru-RU" sz="2800" dirty="0" err="1"/>
              <a:t>төлеушi</a:t>
            </a:r>
            <a:r>
              <a:rPr lang="ru-RU" sz="2800" dirty="0"/>
              <a:t> </a:t>
            </a:r>
            <a:r>
              <a:rPr lang="ru-RU" sz="2800" dirty="0" err="1"/>
              <a:t>тауарлық-материалдық</a:t>
            </a:r>
            <a:r>
              <a:rPr lang="ru-RU" sz="2800" dirty="0"/>
              <a:t> </a:t>
            </a:r>
            <a:r>
              <a:rPr lang="ru-RU" sz="2800" dirty="0" err="1"/>
              <a:t>қорларды</a:t>
            </a:r>
            <a:r>
              <a:rPr lang="ru-RU" sz="2800" dirty="0"/>
              <a:t> </a:t>
            </a:r>
            <a:r>
              <a:rPr lang="ru-RU" sz="2800" dirty="0" err="1"/>
              <a:t>бағалаудың</a:t>
            </a:r>
            <a:r>
              <a:rPr lang="ru-RU" sz="2800" dirty="0"/>
              <a:t> </a:t>
            </a:r>
            <a:r>
              <a:rPr lang="ru-RU" sz="2800" dirty="0" err="1"/>
              <a:t>өзге</a:t>
            </a:r>
            <a:r>
              <a:rPr lang="ru-RU" sz="2800" dirty="0"/>
              <a:t> </a:t>
            </a:r>
            <a:r>
              <a:rPr lang="ru-RU" sz="2800" dirty="0" err="1"/>
              <a:t>әдiсiне</a:t>
            </a:r>
            <a:r>
              <a:rPr lang="ru-RU" sz="2800" dirty="0"/>
              <a:t> </a:t>
            </a:r>
            <a:r>
              <a:rPr lang="ru-RU" sz="2800" dirty="0" err="1"/>
              <a:t>ауысуды</a:t>
            </a:r>
            <a:r>
              <a:rPr lang="ru-RU" sz="2800" dirty="0"/>
              <a:t> </a:t>
            </a:r>
            <a:r>
              <a:rPr lang="ru-RU" sz="2800" dirty="0" err="1"/>
              <a:t>салық</a:t>
            </a:r>
            <a:r>
              <a:rPr lang="ru-RU" sz="2800" dirty="0"/>
              <a:t> </a:t>
            </a:r>
            <a:r>
              <a:rPr lang="ru-RU" sz="2800" dirty="0" err="1"/>
              <a:t>кезеңiнің</a:t>
            </a:r>
            <a:r>
              <a:rPr lang="ru-RU" sz="2800" dirty="0"/>
              <a:t> </a:t>
            </a:r>
            <a:r>
              <a:rPr lang="ru-RU" sz="2800" dirty="0" err="1"/>
              <a:t>басынан</a:t>
            </a:r>
            <a:r>
              <a:rPr lang="ru-RU" sz="2800" dirty="0"/>
              <a:t> </a:t>
            </a:r>
            <a:r>
              <a:rPr lang="ru-RU" sz="2800" dirty="0" err="1"/>
              <a:t>бастап</a:t>
            </a:r>
            <a:r>
              <a:rPr lang="ru-RU" sz="2800" dirty="0"/>
              <a:t> </a:t>
            </a:r>
            <a:r>
              <a:rPr lang="ru-RU" sz="2800" dirty="0" err="1"/>
              <a:t>жүргiзедi</a:t>
            </a:r>
            <a:r>
              <a:rPr lang="ru-RU" sz="2800" dirty="0"/>
              <a:t>.</a:t>
            </a:r>
          </a:p>
          <a:p>
            <a:pPr marL="0" indent="0">
              <a:buNone/>
            </a:pPr>
            <a:endParaRPr lang="ru-RU" dirty="0"/>
          </a:p>
        </p:txBody>
      </p:sp>
    </p:spTree>
    <p:extLst>
      <p:ext uri="{BB962C8B-B14F-4D97-AF65-F5344CB8AC3E}">
        <p14:creationId xmlns:p14="http://schemas.microsoft.com/office/powerpoint/2010/main" val="24019399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504" y="260648"/>
            <a:ext cx="9289032" cy="1224136"/>
          </a:xfrm>
        </p:spPr>
        <p:txBody>
          <a:bodyPr>
            <a:normAutofit fontScale="90000"/>
          </a:bodyPr>
          <a:lstStyle/>
          <a:p>
            <a:pPr lvl="0"/>
            <a:r>
              <a:rPr lang="kk-KZ" sz="4000" b="1" dirty="0">
                <a:solidFill>
                  <a:srgbClr val="FF0000"/>
                </a:solidFill>
              </a:rPr>
              <a:t>Жылдық жиынтық табыстың </a:t>
            </a:r>
            <a:r>
              <a:rPr lang="kk-KZ" sz="4000" b="1" dirty="0" smtClean="0">
                <a:solidFill>
                  <a:srgbClr val="FF0000"/>
                </a:solidFill>
              </a:rPr>
              <a:t>түсінігі</a:t>
            </a:r>
            <a:r>
              <a:rPr lang="ru-RU" dirty="0"/>
              <a:t/>
            </a:r>
            <a:br>
              <a:rPr lang="ru-RU" dirty="0"/>
            </a:br>
            <a:endParaRPr lang="ru-RU" dirty="0"/>
          </a:p>
        </p:txBody>
      </p:sp>
      <p:sp>
        <p:nvSpPr>
          <p:cNvPr id="4" name="Заголовок 1"/>
          <p:cNvSpPr txBox="1">
            <a:spLocks/>
          </p:cNvSpPr>
          <p:nvPr/>
        </p:nvSpPr>
        <p:spPr>
          <a:xfrm>
            <a:off x="179512" y="764704"/>
            <a:ext cx="8928992" cy="5976664"/>
          </a:xfrm>
          <a:prstGeom prst="rect">
            <a:avLst/>
          </a:prstGeom>
        </p:spPr>
        <p:txBody>
          <a:bodyPr vert="horz" lIns="91440" tIns="45720" rIns="91440" bIns="45720" rtlCol="0" anchor="ctr">
            <a:normAutofit fontScale="3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kk-KZ" sz="6200" b="1" dirty="0" smtClean="0"/>
              <a:t>Салықтар –  </a:t>
            </a:r>
            <a:r>
              <a:rPr lang="kk-KZ" sz="6200" b="1" dirty="0"/>
              <a:t>кез-келген өркениетті мемлекеттердің негізгі кіріс көзі. </a:t>
            </a:r>
          </a:p>
          <a:p>
            <a:pPr algn="just"/>
            <a:endParaRPr lang="kk-KZ" sz="6200" b="1" dirty="0" smtClean="0"/>
          </a:p>
          <a:p>
            <a:pPr algn="just"/>
            <a:r>
              <a:rPr lang="kk-KZ" sz="6200" dirty="0" smtClean="0"/>
              <a:t>ҚР заңды тұлғалардан алынатын салықтар мен алымдар ішінде </a:t>
            </a:r>
            <a:r>
              <a:rPr lang="kk-KZ" sz="6200" b="1" dirty="0" smtClean="0"/>
              <a:t>табыс салығының </a:t>
            </a:r>
            <a:r>
              <a:rPr lang="kk-KZ" sz="6200" dirty="0" smtClean="0"/>
              <a:t>орны ерекше.</a:t>
            </a:r>
          </a:p>
          <a:p>
            <a:pPr algn="just"/>
            <a:r>
              <a:rPr lang="kk-KZ" sz="6200" dirty="0" smtClean="0"/>
              <a:t>Табыс салығы кез келген мемлекетте </a:t>
            </a:r>
            <a:r>
              <a:rPr lang="kk-KZ" sz="6200" b="1" dirty="0" smtClean="0"/>
              <a:t>табысқа</a:t>
            </a:r>
            <a:r>
              <a:rPr lang="kk-KZ" sz="6200" dirty="0" smtClean="0"/>
              <a:t> немесе </a:t>
            </a:r>
            <a:r>
              <a:rPr lang="kk-KZ" sz="6200" b="1" dirty="0" smtClean="0"/>
              <a:t>пайдаға</a:t>
            </a:r>
            <a:r>
              <a:rPr lang="kk-KZ" sz="6200" dirty="0" smtClean="0"/>
              <a:t> салық салынады.</a:t>
            </a:r>
          </a:p>
          <a:p>
            <a:pPr algn="just"/>
            <a:r>
              <a:rPr lang="kk-KZ" sz="6200" b="1" dirty="0" smtClean="0"/>
              <a:t>Пайда</a:t>
            </a:r>
            <a:r>
              <a:rPr lang="kk-KZ" sz="6200" dirty="0" smtClean="0"/>
              <a:t> </a:t>
            </a:r>
            <a:r>
              <a:rPr lang="ru-RU" sz="6200" dirty="0" smtClean="0"/>
              <a:t>– </a:t>
            </a:r>
            <a:r>
              <a:rPr lang="kk-KZ" sz="6200" dirty="0" smtClean="0"/>
              <a:t>шығыстарды </a:t>
            </a:r>
            <a:r>
              <a:rPr lang="kk-KZ" sz="6200" dirty="0"/>
              <a:t>шегергеннен кейінгі табыс, ал </a:t>
            </a:r>
            <a:r>
              <a:rPr lang="kk-KZ" sz="6200" b="1" dirty="0" smtClean="0"/>
              <a:t>табыс </a:t>
            </a:r>
            <a:r>
              <a:rPr lang="kk-KZ" sz="6200" dirty="0" smtClean="0"/>
              <a:t>– шаруашылық </a:t>
            </a:r>
            <a:r>
              <a:rPr lang="kk-KZ" sz="6200" dirty="0"/>
              <a:t>субъектілерінің өз тауарын</a:t>
            </a:r>
            <a:r>
              <a:rPr lang="kk-KZ" sz="6200" dirty="0" smtClean="0"/>
              <a:t>, қызметін</a:t>
            </a:r>
            <a:r>
              <a:rPr lang="kk-KZ" sz="6200" dirty="0"/>
              <a:t>, жұмысын </a:t>
            </a:r>
            <a:r>
              <a:rPr lang="kk-KZ" sz="6200" dirty="0" smtClean="0"/>
              <a:t>өткізгеннен </a:t>
            </a:r>
            <a:r>
              <a:rPr lang="kk-KZ" sz="6200" dirty="0"/>
              <a:t>түскен түсім. </a:t>
            </a:r>
            <a:endParaRPr lang="kk-KZ" sz="6200" dirty="0" smtClean="0"/>
          </a:p>
          <a:p>
            <a:pPr algn="just"/>
            <a:endParaRPr lang="kk-KZ" sz="6200" b="1" dirty="0" smtClean="0"/>
          </a:p>
          <a:p>
            <a:pPr algn="just"/>
            <a:r>
              <a:rPr lang="kk-KZ" sz="6200" b="1" dirty="0" smtClean="0"/>
              <a:t>«</a:t>
            </a:r>
            <a:r>
              <a:rPr lang="kk-KZ" sz="6200" b="1" dirty="0"/>
              <a:t>Табыс» </a:t>
            </a:r>
            <a:r>
              <a:rPr lang="kk-KZ" sz="6200" dirty="0"/>
              <a:t>категориясы қашанда </a:t>
            </a:r>
            <a:r>
              <a:rPr lang="kk-KZ" sz="6200" b="1" dirty="0"/>
              <a:t>«пайда» </a:t>
            </a:r>
            <a:r>
              <a:rPr lang="kk-KZ" sz="6200" dirty="0"/>
              <a:t>ұғымынан кең екендігі белгілі.</a:t>
            </a:r>
            <a:endParaRPr lang="ru-RU" sz="6200" dirty="0"/>
          </a:p>
          <a:p>
            <a:pPr algn="just"/>
            <a:endParaRPr lang="kk-KZ" sz="6200" dirty="0" smtClean="0"/>
          </a:p>
          <a:p>
            <a:pPr algn="just"/>
            <a:r>
              <a:rPr lang="kk-KZ" sz="6200" dirty="0" smtClean="0"/>
              <a:t>Қазақстанда </a:t>
            </a:r>
            <a:r>
              <a:rPr lang="kk-KZ" sz="6200" dirty="0"/>
              <a:t>қабылданған салықтық есеп ережесіне сәйкес, </a:t>
            </a:r>
            <a:r>
              <a:rPr lang="kk-KZ" sz="6200" b="1" u="sng" dirty="0"/>
              <a:t>табыс</a:t>
            </a:r>
            <a:r>
              <a:rPr lang="kk-KZ" sz="6200" dirty="0"/>
              <a:t> – </a:t>
            </a:r>
            <a:r>
              <a:rPr lang="kk-KZ" sz="6200" i="1" u="sng" dirty="0"/>
              <a:t>бұл есепті кезеңдегі активтердің өсуі немесе міндеттемелердің азаюы</a:t>
            </a:r>
            <a:r>
              <a:rPr lang="kk-KZ" sz="6200" i="1" dirty="0"/>
              <a:t>. </a:t>
            </a:r>
            <a:endParaRPr lang="kk-KZ" sz="6200" i="1" dirty="0" smtClean="0"/>
          </a:p>
          <a:p>
            <a:pPr algn="just"/>
            <a:endParaRPr lang="kk-KZ" sz="6200" i="1" dirty="0"/>
          </a:p>
          <a:p>
            <a:pPr algn="just"/>
            <a:r>
              <a:rPr lang="kk-KZ" sz="6200" dirty="0" smtClean="0"/>
              <a:t>Табыс </a:t>
            </a:r>
            <a:r>
              <a:rPr lang="kk-KZ" sz="6200" dirty="0"/>
              <a:t>алынған немесе алынуға тиіс өткізу құны бойынша бағаланады. Өткізу құны салық төлеуші мен сатып алушы немесе активтерді қолданушы арасындағы келісіммен анықталады.</a:t>
            </a:r>
            <a:endParaRPr lang="ru-RU" sz="6200" dirty="0"/>
          </a:p>
          <a:p>
            <a:pPr algn="just"/>
            <a:endParaRPr lang="kk-KZ" sz="4200" i="1" dirty="0" smtClean="0"/>
          </a:p>
          <a:p>
            <a:r>
              <a:rPr lang="ru-RU" dirty="0" smtClean="0"/>
              <a:t/>
            </a:r>
            <a:br>
              <a:rPr lang="ru-RU" dirty="0" smtClean="0"/>
            </a:br>
            <a:endParaRPr lang="ru-RU" dirty="0"/>
          </a:p>
        </p:txBody>
      </p:sp>
    </p:spTree>
    <p:extLst>
      <p:ext uri="{BB962C8B-B14F-4D97-AF65-F5344CB8AC3E}">
        <p14:creationId xmlns:p14="http://schemas.microsoft.com/office/powerpoint/2010/main" val="1296547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3278" y="116632"/>
            <a:ext cx="8820472" cy="2304256"/>
          </a:xfrm>
        </p:spPr>
        <p:txBody>
          <a:bodyPr>
            <a:normAutofit/>
          </a:bodyPr>
          <a:lstStyle/>
          <a:p>
            <a:r>
              <a:rPr lang="kk-KZ" sz="2700" b="1" i="1" dirty="0" smtClean="0"/>
              <a:t>Корпорациялық табыс салығының (КТС) құрылу негізі.</a:t>
            </a:r>
            <a:br>
              <a:rPr lang="kk-KZ" sz="2700" b="1" i="1" dirty="0" smtClean="0"/>
            </a:br>
            <a:r>
              <a:rPr lang="kk-KZ" sz="2700" dirty="0" smtClean="0"/>
              <a:t>КТС корпорациялардың табысына салынатын тікелей салық болғандықтан </a:t>
            </a:r>
            <a:r>
              <a:rPr lang="kk-KZ" sz="2700" b="1" u="sng" dirty="0" smtClean="0"/>
              <a:t>бюджеттің реттеуші кірісі </a:t>
            </a:r>
            <a:r>
              <a:rPr lang="kk-KZ" sz="2700" dirty="0" smtClean="0"/>
              <a:t>болып табылады.</a:t>
            </a:r>
            <a:endParaRPr lang="ru-RU" sz="2700" dirty="0"/>
          </a:p>
        </p:txBody>
      </p:sp>
      <p:graphicFrame>
        <p:nvGraphicFramePr>
          <p:cNvPr id="4" name="Схема 3"/>
          <p:cNvGraphicFramePr/>
          <p:nvPr>
            <p:extLst>
              <p:ext uri="{D42A27DB-BD31-4B8C-83A1-F6EECF244321}">
                <p14:modId xmlns:p14="http://schemas.microsoft.com/office/powerpoint/2010/main" val="2421255182"/>
              </p:ext>
            </p:extLst>
          </p:nvPr>
        </p:nvGraphicFramePr>
        <p:xfrm>
          <a:off x="611560" y="2060848"/>
          <a:ext cx="820891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66127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686800" cy="1066130"/>
          </a:xfrm>
        </p:spPr>
        <p:txBody>
          <a:bodyPr>
            <a:noAutofit/>
          </a:bodyPr>
          <a:lstStyle/>
          <a:p>
            <a:r>
              <a:rPr lang="kk-KZ" sz="2400" b="1" dirty="0" smtClean="0"/>
              <a:t>Заңды тұлға – </a:t>
            </a:r>
            <a:r>
              <a:rPr lang="kk-KZ" sz="2400" dirty="0" smtClean="0"/>
              <a:t>ҚР-ның не шет мемлекеттің заңдарына сәйкес құрылған дербес мүлкі бар, сол мүлікпен құқықтар мен міндеттерге мүліктік және мүліктік емес қатынастарды жүзеге асыратын, сотта талапкер және жауапкер бола алатын ұйым</a:t>
            </a:r>
            <a:endParaRPr lang="ru-RU" sz="2400" dirty="0"/>
          </a:p>
        </p:txBody>
      </p:sp>
      <p:sp>
        <p:nvSpPr>
          <p:cNvPr id="4" name="Заголовок 1"/>
          <p:cNvSpPr txBox="1">
            <a:spLocks/>
          </p:cNvSpPr>
          <p:nvPr/>
        </p:nvSpPr>
        <p:spPr>
          <a:xfrm>
            <a:off x="457200" y="1628800"/>
            <a:ext cx="8686800" cy="48245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kk-KZ" sz="2400" dirty="0" smtClean="0"/>
              <a:t>КТС төлеушілерге </a:t>
            </a:r>
            <a:r>
              <a:rPr lang="kk-KZ" sz="2400" b="1" dirty="0" smtClean="0"/>
              <a:t>ҚР ҰБ </a:t>
            </a:r>
            <a:r>
              <a:rPr lang="kk-KZ" sz="2400" dirty="0" smtClean="0"/>
              <a:t>мен</a:t>
            </a:r>
            <a:r>
              <a:rPr lang="kk-KZ" sz="2400" b="1" dirty="0" smtClean="0"/>
              <a:t> мемлекеттік мекемелерді </a:t>
            </a:r>
            <a:r>
              <a:rPr lang="kk-KZ" sz="2400" dirty="0" smtClean="0"/>
              <a:t>қоспағанда, ҚР резидент заңды тұлғалары, сондай-ақ ҚР қызметін тұрақты мекеме арқылы жүзеге асыратын немесе ҚР-дағы көздерден табыс алатын резидент емес заңды тұлғалар жатады.</a:t>
            </a:r>
            <a:endParaRPr lang="ru-RU" sz="2400" dirty="0" smtClean="0"/>
          </a:p>
          <a:p>
            <a:pPr algn="l"/>
            <a:r>
              <a:rPr lang="kk-KZ" sz="2400" b="1" u="sng" dirty="0" smtClean="0"/>
              <a:t>Резидент заңды тұлға –</a:t>
            </a:r>
            <a:r>
              <a:rPr lang="kk-KZ" sz="2400" i="1" dirty="0" smtClean="0"/>
              <a:t>ҚР-ң заңдарына  сәйкес құрылған немесе оның нақты басқару органдары Қазақстанда болатын заңды тұлға.</a:t>
            </a:r>
            <a:endParaRPr lang="ru-RU" sz="2400" dirty="0" smtClean="0"/>
          </a:p>
          <a:p>
            <a:pPr algn="l"/>
            <a:r>
              <a:rPr lang="kk-KZ" sz="2400" b="1" u="sng" dirty="0" smtClean="0"/>
              <a:t>Резидент емес заңды тұлға –</a:t>
            </a:r>
            <a:r>
              <a:rPr lang="kk-KZ" sz="2400" i="1" dirty="0" smtClean="0"/>
              <a:t>ҚР аумағында кәсіпкерлік қызметін тұрақты мекеме арқылы жүзеге асыратын, сондай-ақ тұрақты мекеме құрмай ҚР-нан табыстар алатын шетел заңды тұлғалары. </a:t>
            </a:r>
            <a:endParaRPr lang="ru-RU" sz="2400" dirty="0"/>
          </a:p>
        </p:txBody>
      </p:sp>
    </p:spTree>
    <p:extLst>
      <p:ext uri="{BB962C8B-B14F-4D97-AF65-F5344CB8AC3E}">
        <p14:creationId xmlns:p14="http://schemas.microsoft.com/office/powerpoint/2010/main" val="34557161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type="title"/>
          </p:nvPr>
        </p:nvSpPr>
        <p:spPr>
          <a:xfrm>
            <a:off x="457200" y="274638"/>
            <a:ext cx="8229600" cy="6394722"/>
          </a:xfrm>
        </p:spPr>
        <p:txBody>
          <a:bodyPr>
            <a:normAutofit/>
          </a:bodyPr>
          <a:lstStyle/>
          <a:p>
            <a:r>
              <a:rPr lang="kk-KZ" sz="2200" dirty="0" smtClean="0"/>
              <a:t>.</a:t>
            </a:r>
            <a:endParaRPr lang="ru-RU" sz="2200" dirty="0"/>
          </a:p>
          <a:p>
            <a:r>
              <a:rPr lang="kk-KZ" sz="2200" dirty="0" smtClean="0"/>
              <a:t>Табыс </a:t>
            </a:r>
            <a:r>
              <a:rPr lang="kk-KZ" sz="2200" dirty="0"/>
              <a:t>салығының </a:t>
            </a:r>
            <a:r>
              <a:rPr lang="kk-KZ" sz="2200" b="1" i="1" u="sng" dirty="0"/>
              <a:t>салық салу объектілері </a:t>
            </a:r>
            <a:r>
              <a:rPr lang="kk-KZ" sz="2200" dirty="0"/>
              <a:t>болып:</a:t>
            </a:r>
            <a:endParaRPr lang="ru-RU" sz="2200" dirty="0"/>
          </a:p>
          <a:p>
            <a:pPr marL="342900" lvl="0" indent="-342900" algn="l">
              <a:buFont typeface="Wingdings" panose="05000000000000000000" pitchFamily="2" charset="2"/>
              <a:buChar char="ü"/>
            </a:pPr>
            <a:r>
              <a:rPr lang="kk-KZ" sz="2200" dirty="0"/>
              <a:t>салық салынатын табыс;</a:t>
            </a:r>
            <a:endParaRPr lang="ru-RU" sz="2200" dirty="0"/>
          </a:p>
          <a:p>
            <a:pPr marL="342900" lvl="0" indent="-342900" algn="l">
              <a:buFont typeface="Wingdings" panose="05000000000000000000" pitchFamily="2" charset="2"/>
              <a:buChar char="ü"/>
            </a:pPr>
            <a:r>
              <a:rPr lang="kk-KZ" sz="2200" dirty="0"/>
              <a:t>төлем көзінен салық салынатын табыс;</a:t>
            </a:r>
            <a:endParaRPr lang="ru-RU" sz="2200" dirty="0"/>
          </a:p>
          <a:p>
            <a:pPr marL="342900" lvl="0" indent="-342900" algn="l">
              <a:buFont typeface="Wingdings" panose="05000000000000000000" pitchFamily="2" charset="2"/>
              <a:buChar char="ü"/>
            </a:pPr>
            <a:r>
              <a:rPr lang="kk-KZ" sz="2200" dirty="0" smtClean="0"/>
              <a:t>ҚР-да  қызметін тұрақты мекеме арқылы жүзеге асыратын резидент емес заңды тұлғаның табысы.</a:t>
            </a:r>
            <a:endParaRPr lang="ru-RU" sz="2200" dirty="0" smtClean="0"/>
          </a:p>
          <a:p>
            <a:r>
              <a:rPr lang="kk-KZ" sz="2200" dirty="0" smtClean="0"/>
              <a:t>      </a:t>
            </a:r>
            <a:br>
              <a:rPr lang="kk-KZ" sz="2200" dirty="0" smtClean="0"/>
            </a:br>
            <a:r>
              <a:rPr lang="kk-KZ" sz="2200" b="1" dirty="0" smtClean="0"/>
              <a:t>Салық </a:t>
            </a:r>
            <a:r>
              <a:rPr lang="kk-KZ" sz="2200" b="1" dirty="0"/>
              <a:t>салынатын табыс </a:t>
            </a:r>
            <a:r>
              <a:rPr lang="kk-KZ" sz="2200" dirty="0"/>
              <a:t>жылдық жиынтық табыс пен көзделген шегерімдер арасындағы айырма ретінде анықталады.</a:t>
            </a:r>
            <a:endParaRPr lang="ru-RU" sz="2200" dirty="0"/>
          </a:p>
          <a:p>
            <a:r>
              <a:rPr lang="kk-KZ" sz="2200" b="1" dirty="0" smtClean="0"/>
              <a:t/>
            </a:r>
            <a:br>
              <a:rPr lang="kk-KZ" sz="2200" b="1" dirty="0" smtClean="0"/>
            </a:br>
            <a:r>
              <a:rPr lang="kk-KZ" sz="3600" b="1" dirty="0" smtClean="0"/>
              <a:t>Салық </a:t>
            </a:r>
            <a:r>
              <a:rPr lang="kk-KZ" sz="3600" b="1" dirty="0"/>
              <a:t>салынатын </a:t>
            </a:r>
            <a:r>
              <a:rPr lang="kk-KZ" sz="3600" b="1" dirty="0" smtClean="0"/>
              <a:t>табыс = жылдық </a:t>
            </a:r>
            <a:r>
              <a:rPr lang="kk-KZ" sz="3600" b="1" dirty="0"/>
              <a:t>жиынтық </a:t>
            </a:r>
            <a:r>
              <a:rPr lang="kk-KZ" sz="3600" b="1" dirty="0" smtClean="0"/>
              <a:t>табыс - шегерімдер</a:t>
            </a:r>
            <a:endParaRPr lang="ru-RU" sz="3600" dirty="0"/>
          </a:p>
          <a:p>
            <a:r>
              <a:rPr lang="kk-KZ" sz="2200" b="1" dirty="0"/>
              <a:t>              </a:t>
            </a:r>
            <a:r>
              <a:rPr lang="kk-KZ" sz="2200" b="1" dirty="0" smtClean="0"/>
              <a:t/>
            </a:r>
            <a:br>
              <a:rPr lang="kk-KZ" sz="2200" b="1" dirty="0" smtClean="0"/>
            </a:br>
            <a:r>
              <a:rPr lang="kk-KZ" sz="2200" b="1" dirty="0" smtClean="0"/>
              <a:t>Жылдық </a:t>
            </a:r>
            <a:r>
              <a:rPr lang="kk-KZ" sz="2200" b="1" dirty="0"/>
              <a:t>жиынтық табыс –</a:t>
            </a:r>
            <a:r>
              <a:rPr lang="kk-KZ" sz="2200" dirty="0"/>
              <a:t>заңды тұлғалардың бір жыл ішінде түрлі көздерден алған табысы</a:t>
            </a:r>
            <a:endParaRPr lang="ru-RU" sz="2200" dirty="0"/>
          </a:p>
          <a:p>
            <a:endParaRPr lang="ru-RU" dirty="0"/>
          </a:p>
        </p:txBody>
      </p:sp>
    </p:spTree>
    <p:extLst>
      <p:ext uri="{BB962C8B-B14F-4D97-AF65-F5344CB8AC3E}">
        <p14:creationId xmlns:p14="http://schemas.microsoft.com/office/powerpoint/2010/main" val="27207473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a:solidFill>
                  <a:srgbClr val="FF0000"/>
                </a:solidFill>
              </a:rPr>
              <a:t>Жылдық жиынтық табысқа кіретін табыстар</a:t>
            </a:r>
            <a:endParaRPr lang="ru-RU" dirty="0">
              <a:solidFill>
                <a:srgbClr val="FF0000"/>
              </a:solidFill>
            </a:endParaRPr>
          </a:p>
        </p:txBody>
      </p:sp>
      <p:sp>
        <p:nvSpPr>
          <p:cNvPr id="3" name="Объект 2"/>
          <p:cNvSpPr>
            <a:spLocks noGrp="1"/>
          </p:cNvSpPr>
          <p:nvPr>
            <p:ph idx="1"/>
          </p:nvPr>
        </p:nvSpPr>
        <p:spPr/>
        <p:txBody>
          <a:bodyPr/>
          <a:lstStyle/>
          <a:p>
            <a:r>
              <a:rPr lang="kk-KZ" dirty="0"/>
              <a:t>Резидент заңды тұлғаның жылдық жиынтық табысы салық жылы ішінде</a:t>
            </a:r>
            <a:r>
              <a:rPr lang="kk-KZ" b="1" dirty="0"/>
              <a:t> салық </a:t>
            </a:r>
            <a:r>
              <a:rPr lang="kk-KZ" dirty="0"/>
              <a:t>төлеушінің ҚР</a:t>
            </a:r>
            <a:r>
              <a:rPr lang="kk-KZ" b="1" dirty="0"/>
              <a:t>-</a:t>
            </a:r>
            <a:r>
              <a:rPr lang="kk-KZ" dirty="0"/>
              <a:t>да және одан тыс жерлерден алынуға тиіс (алынған) табыстарынан тұрады.</a:t>
            </a:r>
            <a:endParaRPr lang="ru-RU" dirty="0"/>
          </a:p>
          <a:p>
            <a:r>
              <a:rPr lang="kk-KZ" dirty="0"/>
              <a:t>Резидент емес заңды тұлғаның жылдық жиынтық табысы қазақстандық көздерден алынған табыстарынан тұрады.</a:t>
            </a:r>
            <a:endParaRPr lang="ru-RU" dirty="0"/>
          </a:p>
          <a:p>
            <a:endParaRPr lang="ru-RU" dirty="0"/>
          </a:p>
        </p:txBody>
      </p:sp>
    </p:spTree>
    <p:extLst>
      <p:ext uri="{BB962C8B-B14F-4D97-AF65-F5344CB8AC3E}">
        <p14:creationId xmlns:p14="http://schemas.microsoft.com/office/powerpoint/2010/main" val="462849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52128"/>
          </a:xfrm>
        </p:spPr>
        <p:txBody>
          <a:bodyPr>
            <a:normAutofit fontScale="90000"/>
          </a:bodyPr>
          <a:lstStyle/>
          <a:p>
            <a:r>
              <a:rPr lang="kk-KZ" sz="3100" dirty="0"/>
              <a:t>ЖЖТ-та салық төлеуші табыстарының барлық түрлері, соның ішінде:</a:t>
            </a:r>
            <a:r>
              <a:rPr lang="ru-RU" dirty="0"/>
              <a:t/>
            </a:r>
            <a:br>
              <a:rPr lang="ru-RU" dirty="0"/>
            </a:br>
            <a:endParaRPr lang="ru-RU" dirty="0"/>
          </a:p>
        </p:txBody>
      </p:sp>
      <p:sp>
        <p:nvSpPr>
          <p:cNvPr id="3" name="Объект 2"/>
          <p:cNvSpPr>
            <a:spLocks noGrp="1"/>
          </p:cNvSpPr>
          <p:nvPr>
            <p:ph idx="1"/>
          </p:nvPr>
        </p:nvSpPr>
        <p:spPr>
          <a:xfrm>
            <a:off x="467544" y="980728"/>
            <a:ext cx="8568952" cy="5688632"/>
          </a:xfrm>
        </p:spPr>
        <p:txBody>
          <a:bodyPr>
            <a:normAutofit fontScale="40000" lnSpcReduction="20000"/>
          </a:bodyPr>
          <a:lstStyle/>
          <a:p>
            <a:pPr lvl="0"/>
            <a:r>
              <a:rPr lang="kk-KZ" sz="4500" dirty="0"/>
              <a:t>Тауарларды (жұмыстарды, қызметтерді) өткізуден түсетін табыс;</a:t>
            </a:r>
            <a:endParaRPr lang="ru-RU" sz="4500" dirty="0"/>
          </a:p>
          <a:p>
            <a:pPr lvl="0"/>
            <a:r>
              <a:rPr lang="kk-KZ" sz="4500" dirty="0"/>
              <a:t>Құн өсімінен түсетін табыстар;</a:t>
            </a:r>
            <a:endParaRPr lang="ru-RU" sz="4500" dirty="0"/>
          </a:p>
          <a:p>
            <a:pPr lvl="0"/>
            <a:r>
              <a:rPr lang="kk-KZ" sz="4500" dirty="0"/>
              <a:t>Міндеттемелерді есептен шығарудан түсетін табыстар;</a:t>
            </a:r>
            <a:endParaRPr lang="ru-RU" sz="4500" dirty="0"/>
          </a:p>
          <a:p>
            <a:pPr lvl="0"/>
            <a:r>
              <a:rPr lang="kk-KZ" sz="4500" dirty="0"/>
              <a:t>Күмәнді міндеттемелер бойынша түсетін табыстар;</a:t>
            </a:r>
            <a:endParaRPr lang="ru-RU" sz="4500" dirty="0"/>
          </a:p>
          <a:p>
            <a:pPr lvl="0"/>
            <a:r>
              <a:rPr lang="kk-KZ" sz="4500" dirty="0"/>
              <a:t>Мүлікті жалға беруден түсетін табыстар;</a:t>
            </a:r>
            <a:endParaRPr lang="ru-RU" sz="4500" dirty="0"/>
          </a:p>
          <a:p>
            <a:pPr lvl="0"/>
            <a:r>
              <a:rPr lang="kk-KZ" sz="4500" dirty="0"/>
              <a:t>Кәсіпкерлік қызметті шектеуге немесе тоқтатуға келісім үшін алынған табыстар;</a:t>
            </a:r>
            <a:endParaRPr lang="ru-RU" sz="4500" dirty="0"/>
          </a:p>
          <a:p>
            <a:pPr lvl="0"/>
            <a:r>
              <a:rPr lang="kk-KZ" sz="4500" dirty="0"/>
              <a:t>Шығып қалған тіркелген активтер құнының ішкі топтың баланстық құнынан асып түсуінен алынатын табыстар;</a:t>
            </a:r>
            <a:endParaRPr lang="ru-RU" sz="4500" dirty="0"/>
          </a:p>
          <a:p>
            <a:pPr lvl="0"/>
            <a:r>
              <a:rPr lang="kk-KZ" sz="4500" dirty="0"/>
              <a:t>Ортақ үлестік меншіктен түсетін табысты бөлу кезінде алынатын табыстар;</a:t>
            </a:r>
            <a:endParaRPr lang="ru-RU" sz="4500" dirty="0"/>
          </a:p>
          <a:p>
            <a:pPr lvl="0"/>
            <a:r>
              <a:rPr lang="kk-KZ" sz="4500" dirty="0"/>
              <a:t>Өтеусіз алынған мүлік, орындалған жұмыстар, көрсетілген қызметтер;</a:t>
            </a:r>
            <a:endParaRPr lang="ru-RU" sz="4500" dirty="0"/>
          </a:p>
          <a:p>
            <a:pPr lvl="0"/>
            <a:r>
              <a:rPr lang="kk-KZ" sz="4500" dirty="0"/>
              <a:t>Дивидендтер;</a:t>
            </a:r>
            <a:endParaRPr lang="ru-RU" sz="4500" dirty="0"/>
          </a:p>
          <a:p>
            <a:pPr lvl="0"/>
            <a:r>
              <a:rPr lang="kk-KZ" sz="4500" dirty="0"/>
              <a:t>Депозит, борыштық бағалы қағаз, вексель бойынша сыйақылар;</a:t>
            </a:r>
            <a:endParaRPr lang="ru-RU" sz="4500" dirty="0"/>
          </a:p>
          <a:p>
            <a:pPr lvl="0"/>
            <a:r>
              <a:rPr lang="kk-KZ" sz="4500" dirty="0"/>
              <a:t>Оң бағамдық айырма сомасының ХҚЕС және ҚР бухгалтерлік есеп және қаржылық есептілік туралы заңнамасының  талаптарына сәйкес анықталған теріс бағамдық сомасынан асып кетуі;</a:t>
            </a:r>
            <a:endParaRPr lang="ru-RU" sz="4500" dirty="0"/>
          </a:p>
          <a:p>
            <a:pPr lvl="0"/>
            <a:r>
              <a:rPr lang="kk-KZ" sz="4500" dirty="0"/>
              <a:t>Ұтыстар;</a:t>
            </a:r>
            <a:endParaRPr lang="ru-RU" sz="4500" dirty="0"/>
          </a:p>
          <a:p>
            <a:pPr lvl="0"/>
            <a:r>
              <a:rPr lang="kk-KZ" sz="4500" dirty="0"/>
              <a:t>Әлеуметтік сала объектілерін пайдалану кезінде алынған табыстардың шығыстардын артығы қамтылады;</a:t>
            </a:r>
            <a:endParaRPr lang="ru-RU" sz="4500" dirty="0"/>
          </a:p>
          <a:p>
            <a:pPr lvl="0"/>
            <a:r>
              <a:rPr lang="kk-KZ" sz="4500" dirty="0"/>
              <a:t>кәсіпорынды мүліктік кешен ретінде сатудан түсетін табыс</a:t>
            </a:r>
            <a:endParaRPr lang="ru-RU" sz="4500" dirty="0"/>
          </a:p>
          <a:p>
            <a:pPr lvl="0"/>
            <a:r>
              <a:rPr lang="kk-KZ" sz="4500" dirty="0"/>
              <a:t>борышкер мойындаған айыппұлдар, өсімпұлдар және басқа санкция түрлері.</a:t>
            </a:r>
            <a:endParaRPr lang="ru-RU" sz="4500" dirty="0"/>
          </a:p>
          <a:p>
            <a:pPr lvl="0"/>
            <a:r>
              <a:rPr lang="kk-KZ" sz="4500" dirty="0"/>
              <a:t>басқадай </a:t>
            </a:r>
            <a:r>
              <a:rPr lang="kk-KZ" sz="4500" dirty="0" smtClean="0"/>
              <a:t>табыстар.</a:t>
            </a:r>
            <a:endParaRPr lang="ru-RU" sz="4500" dirty="0"/>
          </a:p>
          <a:p>
            <a:endParaRPr lang="ru-RU" dirty="0"/>
          </a:p>
        </p:txBody>
      </p:sp>
    </p:spTree>
    <p:extLst>
      <p:ext uri="{BB962C8B-B14F-4D97-AF65-F5344CB8AC3E}">
        <p14:creationId xmlns:p14="http://schemas.microsoft.com/office/powerpoint/2010/main" val="10792022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a:bodyPr>
          <a:lstStyle/>
          <a:p>
            <a:r>
              <a:rPr lang="kk-KZ" sz="3200" b="1" dirty="0">
                <a:solidFill>
                  <a:srgbClr val="FF0000"/>
                </a:solidFill>
              </a:rPr>
              <a:t>Жылдық жиынтық табыстың салық есебі</a:t>
            </a:r>
            <a:endParaRPr lang="ru-RU" sz="3200" dirty="0">
              <a:solidFill>
                <a:srgbClr val="FF0000"/>
              </a:solidFill>
            </a:endParaRPr>
          </a:p>
        </p:txBody>
      </p:sp>
      <p:sp>
        <p:nvSpPr>
          <p:cNvPr id="3" name="Объект 2"/>
          <p:cNvSpPr>
            <a:spLocks noGrp="1"/>
          </p:cNvSpPr>
          <p:nvPr>
            <p:ph idx="1"/>
          </p:nvPr>
        </p:nvSpPr>
        <p:spPr>
          <a:xfrm>
            <a:off x="457200" y="908720"/>
            <a:ext cx="8229600" cy="5832648"/>
          </a:xfrm>
        </p:spPr>
        <p:txBody>
          <a:bodyPr>
            <a:normAutofit fontScale="77500" lnSpcReduction="20000"/>
          </a:bodyPr>
          <a:lstStyle/>
          <a:p>
            <a:pPr marL="0" indent="0">
              <a:buNone/>
            </a:pPr>
            <a:r>
              <a:rPr lang="kk-KZ" dirty="0" smtClean="0"/>
              <a:t>ЖЖТ </a:t>
            </a:r>
            <a:r>
              <a:rPr lang="kk-KZ" dirty="0"/>
              <a:t>салық есебі мен бухгалтерлік есепті есептеу әдісі арқылы жүргізу кезінде пайда болады. </a:t>
            </a:r>
            <a:endParaRPr lang="kk-KZ" dirty="0" smtClean="0"/>
          </a:p>
          <a:p>
            <a:pPr marL="0" indent="0">
              <a:buNone/>
            </a:pPr>
            <a:endParaRPr lang="kk-KZ" dirty="0" smtClean="0"/>
          </a:p>
          <a:p>
            <a:pPr marL="0" indent="0">
              <a:buNone/>
            </a:pPr>
            <a:r>
              <a:rPr lang="kk-KZ" dirty="0" smtClean="0"/>
              <a:t>Бухгалтерлік </a:t>
            </a:r>
            <a:r>
              <a:rPr lang="kk-KZ" dirty="0"/>
              <a:t>есеп үшін Бас шот жоспарында </a:t>
            </a:r>
            <a:r>
              <a:rPr lang="kk-KZ" b="1" dirty="0"/>
              <a:t>6000 </a:t>
            </a:r>
            <a:r>
              <a:rPr lang="kk-KZ" b="1" dirty="0" smtClean="0"/>
              <a:t>«Негізгі </a:t>
            </a:r>
            <a:r>
              <a:rPr lang="kk-KZ" b="1" dirty="0"/>
              <a:t>қызметтен түскен табыс»</a:t>
            </a:r>
            <a:r>
              <a:rPr lang="kk-KZ" dirty="0"/>
              <a:t>, және </a:t>
            </a:r>
            <a:r>
              <a:rPr lang="kk-KZ" b="1" dirty="0"/>
              <a:t>6200 </a:t>
            </a:r>
            <a:r>
              <a:rPr lang="kk-KZ" b="1" dirty="0" smtClean="0"/>
              <a:t>«Негізгі </a:t>
            </a:r>
            <a:r>
              <a:rPr lang="kk-KZ" b="1" dirty="0"/>
              <a:t>емес қызметтен түсен табыс»</a:t>
            </a:r>
            <a:r>
              <a:rPr lang="kk-KZ" dirty="0"/>
              <a:t> бөлімшелер қарастырылған. </a:t>
            </a:r>
            <a:endParaRPr lang="kk-KZ" dirty="0" smtClean="0"/>
          </a:p>
          <a:p>
            <a:pPr marL="0" indent="0">
              <a:buNone/>
            </a:pPr>
            <a:endParaRPr lang="kk-KZ" b="1" i="1" dirty="0" smtClean="0"/>
          </a:p>
          <a:p>
            <a:pPr marL="0" indent="0">
              <a:buNone/>
            </a:pPr>
            <a:r>
              <a:rPr lang="kk-KZ" b="1" i="1" dirty="0" smtClean="0"/>
              <a:t>Сатудан </a:t>
            </a:r>
            <a:r>
              <a:rPr lang="kk-KZ" b="1" i="1" dirty="0"/>
              <a:t>түскен табыс</a:t>
            </a:r>
            <a:r>
              <a:rPr lang="kk-KZ" dirty="0"/>
              <a:t>,  </a:t>
            </a:r>
            <a:r>
              <a:rPr lang="kk-KZ" dirty="0" smtClean="0"/>
              <a:t>ҚҚС</a:t>
            </a:r>
            <a:r>
              <a:rPr lang="kk-KZ" dirty="0"/>
              <a:t>, акциз </a:t>
            </a:r>
            <a:r>
              <a:rPr lang="kk-KZ" dirty="0" smtClean="0"/>
              <a:t>сомаларын </a:t>
            </a:r>
            <a:r>
              <a:rPr lang="kk-KZ" dirty="0"/>
              <a:t>шегеріп тастағандағы тауарды сатудан, қызметті көрсету кезінде пайда болған табыс</a:t>
            </a:r>
            <a:r>
              <a:rPr lang="kk-KZ" dirty="0" smtClean="0"/>
              <a:t>.</a:t>
            </a:r>
          </a:p>
          <a:p>
            <a:pPr marL="0" indent="0">
              <a:buNone/>
            </a:pPr>
            <a:endParaRPr lang="ru-RU" dirty="0"/>
          </a:p>
          <a:p>
            <a:pPr marL="0" indent="0">
              <a:buNone/>
            </a:pPr>
            <a:r>
              <a:rPr lang="kk-KZ" dirty="0" smtClean="0"/>
              <a:t>Бюджеттік төлемдер </a:t>
            </a:r>
            <a:r>
              <a:rPr lang="kk-KZ" dirty="0"/>
              <a:t>есебінде сатудан түскен табыс бухгалтерлік мәліметтерден құралады. Егер мекеме бірнеше қызметпен айналасса, онда </a:t>
            </a:r>
            <a:r>
              <a:rPr lang="kk-KZ" dirty="0" smtClean="0"/>
              <a:t>табыс та </a:t>
            </a:r>
            <a:r>
              <a:rPr lang="kk-KZ" dirty="0"/>
              <a:t>қызмет бойынша жіктелуі керек. Сонымен қатар, әрбір қызметтің үлесі көрсетілуі керек. </a:t>
            </a:r>
            <a:endParaRPr lang="ru-RU" dirty="0"/>
          </a:p>
          <a:p>
            <a:pPr marL="0" indent="0">
              <a:buNone/>
            </a:pPr>
            <a:endParaRPr lang="kk-KZ" dirty="0" smtClean="0">
              <a:solidFill>
                <a:srgbClr val="FF0000"/>
              </a:solidFill>
            </a:endParaRPr>
          </a:p>
          <a:p>
            <a:endParaRPr lang="ru-RU" dirty="0"/>
          </a:p>
        </p:txBody>
      </p:sp>
    </p:spTree>
    <p:extLst>
      <p:ext uri="{BB962C8B-B14F-4D97-AF65-F5344CB8AC3E}">
        <p14:creationId xmlns:p14="http://schemas.microsoft.com/office/powerpoint/2010/main" val="3128217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2168</TotalTime>
  <Words>1586</Words>
  <Application>Microsoft Office PowerPoint</Application>
  <PresentationFormat>Экран (4:3)</PresentationFormat>
  <Paragraphs>184</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Тема Office</vt:lpstr>
      <vt:lpstr>Презентация PowerPoint</vt:lpstr>
      <vt:lpstr>Презентация PowerPoint</vt:lpstr>
      <vt:lpstr>Жылдық жиынтық табыстың түсінігі </vt:lpstr>
      <vt:lpstr>Корпорациялық табыс салығының (КТС) құрылу негізі. КТС корпорациялардың табысына салынатын тікелей салық болғандықтан бюджеттің реттеуші кірісі болып табылады.</vt:lpstr>
      <vt:lpstr>Заңды тұлға – ҚР-ның не шет мемлекеттің заңдарына сәйкес құрылған дербес мүлкі бар, сол мүлікпен құқықтар мен міндеттерге мүліктік және мүліктік емес қатынастарды жүзеге асыратын, сотта талапкер және жауапкер бола алатын ұйым</vt:lpstr>
      <vt:lpstr>. Табыс салығының салық салу объектілері болып: салық салынатын табыс; төлем көзінен салық салынатын табыс; ҚР-да  қызметін тұрақты мекеме арқылы жүзеге асыратын резидент емес заңды тұлғаның табысы.        Салық салынатын табыс жылдық жиынтық табыс пен көзделген шегерімдер арасындағы айырма ретінде анықталады.  Салық салынатын табыс = жылдық жиынтық табыс - шегерімдер                Жылдық жиынтық табыс –заңды тұлғалардың бір жыл ішінде түрлі көздерден алған табысы </vt:lpstr>
      <vt:lpstr>Жылдық жиынтық табысқа кіретін табыстар</vt:lpstr>
      <vt:lpstr>ЖЖТ-та салық төлеуші табыстарының барлық түрлері, соның ішінде: </vt:lpstr>
      <vt:lpstr>Жылдық жиынтық табыстың салық есебі</vt:lpstr>
      <vt:lpstr>Сатудан түскен табыс түзетіледі: - тауарды жартылай немесе толық қайтарған кезде; - мәміленің шарты өзгергенде; - сатылған тауар компенсациясы өзергенде; - сатылған тауар теңгемен төленіп, құнда айырмашылық пайда болғанда</vt:lpstr>
      <vt:lpstr>Презентация PowerPoint</vt:lpstr>
      <vt:lpstr>Амортизацияланбайтын активтерге: </vt:lpstr>
      <vt:lpstr>Инвестициялық салықтық преференциялар – ЖЖТ-тан негізгі құралдарға салынған инвестиция үшін қосымша шегерімге құқық. </vt:lpstr>
      <vt:lpstr>Презентация PowerPoint</vt:lpstr>
      <vt:lpstr>Міндеттемелерді есептен шығарудан түсетін табыс  СК 88 бабы мұндай табыс түріне: </vt:lpstr>
      <vt:lpstr>Күмәнді  міндеттемелерді бойынша  түсетін табыс . </vt:lpstr>
      <vt:lpstr>Заңды тұлғаның жиынтық жылдық табысының салық есебі </vt:lpstr>
      <vt:lpstr>Корпоративтік табыс салығын салу объектілері :</vt:lpstr>
      <vt:lpstr>Мыналар салық мақсатына орай табыс ретінде қарастырылмайды.</vt:lpstr>
      <vt:lpstr>Жылдық жиынтық табысқа салық төлеуші табыстарының барлық түрлері: </vt:lpstr>
      <vt:lpstr>. Құн өсімінен түсетін табыс Құн өсімінен түсетін табыс, Қазақстан Республикасының заңнамалық актілеріне сәйкес мемлекет мұқтажы үшін сатып алынған активтерді қоспағанда, амортизацияға жатпайтын активтерді өткізу кезінде құралады. Амортизацияға жатпайтын активтерге:   жер учаскелері;   аяқталмаған құрылыс объектілері; орнатылмаған жабдық; табыс алуға бағытталған қызметте пайдаланылмайтын, бір жылдан астам қызмет мерзімі бар активтер;   бағалы қағаздар;  қатысу үлесі; құны Қазақстан Республикасының 2000 жылғы 1 қаңтарға дейін қолданыста болған салық заңнамасына сәйкес толығымен шегерімге жатқызылған негізгі құралдар;   </vt:lpstr>
      <vt:lpstr>Презентация PowerPoint</vt:lpstr>
      <vt:lpstr>Міндеттемелерді есептен шығарудан түсетін табыс  </vt:lpstr>
      <vt:lpstr>Күмәндi мiндеттемелер бойынша түсетiн табыс</vt:lpstr>
      <vt:lpstr>Өтеусіз алынған мүлік  Салық төлеуші өтеусіз алған кез келген мүліктің, оның ішінде жұмыстар мен көрсетілетін қызметтердің құны оның табысы болып табылады.  Өтеусіз алынған мүліктің, оның ішінде жұмыстар мен көрсетілетін қызметтердің құны ХҚЕС және ҚР бухгалтерлік есеп және қаржылық есептілік туралы заңнамасының талаптарына сәйкес айқындалады.</vt:lpstr>
      <vt:lpstr>Кәсіпорынды мүліктік кешен ретінде сатудан түсетін табыс (залал) </vt:lpstr>
      <vt:lpstr>Жылдық жиынтық табысты түзету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Жылдық жиынтық табыс есебі</dc:title>
  <dc:creator>Asus</dc:creator>
  <cp:lastModifiedBy>admin</cp:lastModifiedBy>
  <cp:revision>20</cp:revision>
  <dcterms:created xsi:type="dcterms:W3CDTF">2020-09-21T15:21:10Z</dcterms:created>
  <dcterms:modified xsi:type="dcterms:W3CDTF">2021-09-18T10:46:28Z</dcterms:modified>
</cp:coreProperties>
</file>